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80"/>
  </p:notesMasterIdLst>
  <p:sldIdLst>
    <p:sldId id="256" r:id="rId2"/>
    <p:sldId id="258" r:id="rId3"/>
    <p:sldId id="304" r:id="rId4"/>
    <p:sldId id="259" r:id="rId5"/>
    <p:sldId id="260" r:id="rId6"/>
    <p:sldId id="305" r:id="rId7"/>
    <p:sldId id="306" r:id="rId8"/>
    <p:sldId id="262" r:id="rId9"/>
    <p:sldId id="263" r:id="rId10"/>
    <p:sldId id="264" r:id="rId11"/>
    <p:sldId id="265" r:id="rId12"/>
    <p:sldId id="307" r:id="rId13"/>
    <p:sldId id="308" r:id="rId14"/>
    <p:sldId id="309" r:id="rId15"/>
    <p:sldId id="267" r:id="rId16"/>
    <p:sldId id="310" r:id="rId17"/>
    <p:sldId id="269" r:id="rId18"/>
    <p:sldId id="311" r:id="rId19"/>
    <p:sldId id="270" r:id="rId20"/>
    <p:sldId id="312" r:id="rId21"/>
    <p:sldId id="314" r:id="rId22"/>
    <p:sldId id="313" r:id="rId23"/>
    <p:sldId id="271" r:id="rId24"/>
    <p:sldId id="272" r:id="rId25"/>
    <p:sldId id="315" r:id="rId26"/>
    <p:sldId id="316" r:id="rId27"/>
    <p:sldId id="317" r:id="rId28"/>
    <p:sldId id="318" r:id="rId29"/>
    <p:sldId id="319" r:id="rId30"/>
    <p:sldId id="320" r:id="rId31"/>
    <p:sldId id="321" r:id="rId32"/>
    <p:sldId id="327" r:id="rId33"/>
    <p:sldId id="322" r:id="rId34"/>
    <p:sldId id="324" r:id="rId35"/>
    <p:sldId id="323" r:id="rId36"/>
    <p:sldId id="325" r:id="rId37"/>
    <p:sldId id="274" r:id="rId38"/>
    <p:sldId id="275" r:id="rId39"/>
    <p:sldId id="331" r:id="rId40"/>
    <p:sldId id="276" r:id="rId41"/>
    <p:sldId id="329" r:id="rId42"/>
    <p:sldId id="328" r:id="rId43"/>
    <p:sldId id="277" r:id="rId44"/>
    <p:sldId id="332" r:id="rId45"/>
    <p:sldId id="278" r:id="rId46"/>
    <p:sldId id="280" r:id="rId47"/>
    <p:sldId id="281" r:id="rId48"/>
    <p:sldId id="282" r:id="rId49"/>
    <p:sldId id="333" r:id="rId50"/>
    <p:sldId id="283" r:id="rId51"/>
    <p:sldId id="284" r:id="rId52"/>
    <p:sldId id="286" r:id="rId53"/>
    <p:sldId id="287" r:id="rId54"/>
    <p:sldId id="335" r:id="rId55"/>
    <p:sldId id="334" r:id="rId56"/>
    <p:sldId id="288" r:id="rId57"/>
    <p:sldId id="289" r:id="rId58"/>
    <p:sldId id="336" r:id="rId59"/>
    <p:sldId id="290" r:id="rId60"/>
    <p:sldId id="330" r:id="rId61"/>
    <p:sldId id="326" r:id="rId62"/>
    <p:sldId id="291" r:id="rId63"/>
    <p:sldId id="292" r:id="rId64"/>
    <p:sldId id="293" r:id="rId65"/>
    <p:sldId id="337" r:id="rId66"/>
    <p:sldId id="338" r:id="rId67"/>
    <p:sldId id="294" r:id="rId68"/>
    <p:sldId id="295" r:id="rId69"/>
    <p:sldId id="296" r:id="rId70"/>
    <p:sldId id="297" r:id="rId71"/>
    <p:sldId id="298" r:id="rId72"/>
    <p:sldId id="299" r:id="rId73"/>
    <p:sldId id="300" r:id="rId74"/>
    <p:sldId id="339" r:id="rId75"/>
    <p:sldId id="340" r:id="rId76"/>
    <p:sldId id="301" r:id="rId77"/>
    <p:sldId id="302" r:id="rId78"/>
    <p:sldId id="303"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1" d="100"/>
          <a:sy n="61" d="100"/>
        </p:scale>
        <p:origin x="-140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F08400-598D-477A-9073-C171E5545446}" type="datetimeFigureOut">
              <a:rPr lang="en-US" smtClean="0"/>
              <a:pPr/>
              <a:t>6/9/2019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EBA2CF-1F6B-448D-8334-09113A6B473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EBA2CF-1F6B-448D-8334-09113A6B473A}" type="slidenum">
              <a:rPr lang="en-US" smtClean="0"/>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EBA2CF-1F6B-448D-8334-09113A6B473A}" type="slidenum">
              <a:rPr lang="en-US" smtClean="0"/>
              <a:pPr/>
              <a:t>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EBA2CF-1F6B-448D-8334-09113A6B473A}"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7007A86-12F3-4863-80FD-48D28D5F6C89}" type="datetimeFigureOut">
              <a:rPr lang="en-US" smtClean="0"/>
              <a:pPr/>
              <a:t>6/9/2019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007A86-12F3-4863-80FD-48D28D5F6C89}" type="datetimeFigureOut">
              <a:rPr lang="en-US" smtClean="0"/>
              <a:pPr/>
              <a:t>6/9/2019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007A86-12F3-4863-80FD-48D28D5F6C89}" type="datetimeFigureOut">
              <a:rPr lang="en-US" smtClean="0"/>
              <a:pPr/>
              <a:t>6/9/2019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007A86-12F3-4863-80FD-48D28D5F6C89}" type="datetimeFigureOut">
              <a:rPr lang="en-US" smtClean="0"/>
              <a:pPr/>
              <a:t>6/9/2019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007A86-12F3-4863-80FD-48D28D5F6C89}" type="datetimeFigureOut">
              <a:rPr lang="en-US" smtClean="0"/>
              <a:pPr/>
              <a:t>6/9/2019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7007A86-12F3-4863-80FD-48D28D5F6C89}" type="datetimeFigureOut">
              <a:rPr lang="en-US" smtClean="0"/>
              <a:pPr/>
              <a:t>6/9/2019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7007A86-12F3-4863-80FD-48D28D5F6C89}" type="datetimeFigureOut">
              <a:rPr lang="en-US" smtClean="0"/>
              <a:pPr/>
              <a:t>6/9/2019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7007A86-12F3-4863-80FD-48D28D5F6C89}" type="datetimeFigureOut">
              <a:rPr lang="en-US" smtClean="0"/>
              <a:pPr/>
              <a:t>6/9/2019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007A86-12F3-4863-80FD-48D28D5F6C89}" type="datetimeFigureOut">
              <a:rPr lang="en-US" smtClean="0"/>
              <a:pPr/>
              <a:t>6/9/2019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007A86-12F3-4863-80FD-48D28D5F6C89}" type="datetimeFigureOut">
              <a:rPr lang="en-US" smtClean="0"/>
              <a:pPr/>
              <a:t>6/9/2019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007A86-12F3-4863-80FD-48D28D5F6C89}" type="datetimeFigureOut">
              <a:rPr lang="en-US" smtClean="0"/>
              <a:pPr/>
              <a:t>6/9/2019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9195B1-58A4-47E2-80E9-990436E0C66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007A86-12F3-4863-80FD-48D28D5F6C89}" type="datetimeFigureOut">
              <a:rPr lang="en-US" smtClean="0"/>
              <a:pPr/>
              <a:t>6/9/2019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9195B1-58A4-47E2-80E9-990436E0C66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hyperlink" Target="https://en.wikipedia.org/wiki/Bacteria" TargetMode="External"/><Relationship Id="rId3" Type="http://schemas.openxmlformats.org/officeDocument/2006/relationships/hyperlink" Target="https://en.wikipedia.org/wiki/Thymine" TargetMode="External"/><Relationship Id="rId7" Type="http://schemas.openxmlformats.org/officeDocument/2006/relationships/hyperlink" Target="https://en.wikipedia.org/wiki/Transcription_(genetics)" TargetMode="External"/><Relationship Id="rId2" Type="http://schemas.openxmlformats.org/officeDocument/2006/relationships/hyperlink" Target="https://en.wikipedia.org/wiki/Nucleotide" TargetMode="External"/><Relationship Id="rId1" Type="http://schemas.openxmlformats.org/officeDocument/2006/relationships/slideLayout" Target="../slideLayouts/slideLayout7.xml"/><Relationship Id="rId6" Type="http://schemas.openxmlformats.org/officeDocument/2006/relationships/hyperlink" Target="https://en.wikipedia.org/wiki/DNA" TargetMode="External"/><Relationship Id="rId5" Type="http://schemas.openxmlformats.org/officeDocument/2006/relationships/hyperlink" Target="https://en.wikipedia.org/wiki/Promoter_(biology)" TargetMode="External"/><Relationship Id="rId4" Type="http://schemas.openxmlformats.org/officeDocument/2006/relationships/hyperlink" Target="https://en.wikipedia.org/wiki/Adenine"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9.gi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b="1" dirty="0" smtClean="0">
                <a:solidFill>
                  <a:srgbClr val="0070C0"/>
                </a:solidFill>
              </a:rPr>
              <a:t>Molecular Genetics</a:t>
            </a:r>
            <a:endParaRPr lang="en-US" sz="6600" b="1" dirty="0">
              <a:solidFill>
                <a:srgbClr val="0070C0"/>
              </a:solidFill>
            </a:endParaRPr>
          </a:p>
        </p:txBody>
      </p:sp>
      <p:sp>
        <p:nvSpPr>
          <p:cNvPr id="3" name="Subtitle 2"/>
          <p:cNvSpPr>
            <a:spLocks noGrp="1"/>
          </p:cNvSpPr>
          <p:nvPr>
            <p:ph type="subTitle" idx="1"/>
          </p:nvPr>
        </p:nvSpPr>
        <p:spPr/>
        <p:txBody>
          <a:bodyPr>
            <a:normAutofit/>
          </a:bodyPr>
          <a:lstStyle/>
          <a:p>
            <a:r>
              <a:rPr lang="en-US" dirty="0" smtClean="0">
                <a:solidFill>
                  <a:srgbClr val="FF0000"/>
                </a:solidFill>
                <a:latin typeface="Aharoni" pitchFamily="2" charset="-79"/>
                <a:cs typeface="Aharoni" pitchFamily="2" charset="-79"/>
              </a:rPr>
              <a:t> Dr. J. S. Michael</a:t>
            </a:r>
          </a:p>
          <a:p>
            <a:r>
              <a:rPr lang="en-US" dirty="0" smtClean="0">
                <a:solidFill>
                  <a:srgbClr val="FF0000"/>
                </a:solidFill>
              </a:rPr>
              <a:t>Carmel HSS</a:t>
            </a:r>
          </a:p>
          <a:p>
            <a:r>
              <a:rPr lang="en-US" dirty="0" err="1" smtClean="0">
                <a:solidFill>
                  <a:srgbClr val="FF0000"/>
                </a:solidFill>
              </a:rPr>
              <a:t>Nagercoil</a:t>
            </a:r>
            <a:endParaRPr lang="en-US" dirty="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ershey-and-chase-5-638.jpg"/>
          <p:cNvPicPr>
            <a:picLocks noGrp="1" noChangeAspect="1"/>
          </p:cNvPicPr>
          <p:nvPr>
            <p:ph idx="1"/>
          </p:nvPr>
        </p:nvPicPr>
        <p:blipFill>
          <a:blip r:embed="rId2"/>
          <a:srcRect t="11268"/>
          <a:stretch>
            <a:fillRect/>
          </a:stretch>
        </p:blipFill>
        <p:spPr>
          <a:xfrm>
            <a:off x="0" y="0"/>
            <a:ext cx="9144000" cy="5105400"/>
          </a:xfrm>
        </p:spPr>
      </p:pic>
      <p:sp>
        <p:nvSpPr>
          <p:cNvPr id="5" name="Rectangle 4"/>
          <p:cNvSpPr/>
          <p:nvPr/>
        </p:nvSpPr>
        <p:spPr>
          <a:xfrm>
            <a:off x="914400" y="4953000"/>
            <a:ext cx="7239000" cy="1569660"/>
          </a:xfrm>
          <a:prstGeom prst="rect">
            <a:avLst/>
          </a:prstGeom>
        </p:spPr>
        <p:txBody>
          <a:bodyPr wrap="square">
            <a:spAutoFit/>
          </a:bodyPr>
          <a:lstStyle/>
          <a:p>
            <a:pPr algn="just"/>
            <a:r>
              <a:rPr lang="en-US" sz="2400" dirty="0" smtClean="0">
                <a:solidFill>
                  <a:srgbClr val="FF0000"/>
                </a:solidFill>
              </a:rPr>
              <a:t>Thus, Hershey and Chase experiment proved that DNA entering the host cell carries all the genetic information or synthesis of new phage particles, hence, is the sole genetic material in DNA bacteriophages</a:t>
            </a:r>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solidFill>
                  <a:srgbClr val="C00000"/>
                </a:solidFill>
              </a:rPr>
              <a:t>Chemistry of Nucleic Acids</a:t>
            </a:r>
            <a:endParaRPr lang="en-US" dirty="0"/>
          </a:p>
        </p:txBody>
      </p:sp>
      <p:pic>
        <p:nvPicPr>
          <p:cNvPr id="41985" name="Picture 1" descr="C:\Users\admin\Desktop\zoo training  2019\picture\download.png"/>
          <p:cNvPicPr>
            <a:picLocks noGrp="1" noChangeAspect="1" noChangeArrowheads="1"/>
          </p:cNvPicPr>
          <p:nvPr>
            <p:ph idx="1"/>
          </p:nvPr>
        </p:nvPicPr>
        <p:blipFill>
          <a:blip r:embed="rId2"/>
          <a:stretch>
            <a:fillRect/>
          </a:stretch>
        </p:blipFill>
        <p:spPr bwMode="auto">
          <a:xfrm>
            <a:off x="3262312" y="2991644"/>
            <a:ext cx="2619375" cy="1743075"/>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descr="Image result for chemistry of nucleic acid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6564" name="AutoShape 4" descr="Image result for chemistry of nucleic acid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6566" name="Picture 6" descr="C:\Users\admin\Desktop\zoo training  2019\picture\dna_rna1.gif"/>
          <p:cNvPicPr>
            <a:picLocks noChangeAspect="1" noChangeArrowheads="1"/>
          </p:cNvPicPr>
          <p:nvPr/>
        </p:nvPicPr>
        <p:blipFill>
          <a:blip r:embed="rId2"/>
          <a:srcRect/>
          <a:stretch>
            <a:fillRect/>
          </a:stretch>
        </p:blipFill>
        <p:spPr bwMode="auto">
          <a:xfrm>
            <a:off x="0" y="-136525"/>
            <a:ext cx="9134008" cy="6994525"/>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AutoShape 2"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8611" name="Picture 3" descr="C:\Users\admin\Desktop\zoo training  2019\picture\double-stranded-dna_med.jpeg"/>
          <p:cNvPicPr>
            <a:picLocks noChangeAspect="1" noChangeArrowheads="1"/>
          </p:cNvPicPr>
          <p:nvPr/>
        </p:nvPicPr>
        <p:blipFill>
          <a:blip r:embed="rId2"/>
          <a:srcRect/>
          <a:stretch>
            <a:fillRect/>
          </a:stretch>
        </p:blipFill>
        <p:spPr bwMode="auto">
          <a:xfrm>
            <a:off x="-109538" y="0"/>
            <a:ext cx="9363076" cy="68580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lated image"/>
          <p:cNvPicPr>
            <a:picLocks noChangeAspect="1" noChangeArrowheads="1"/>
          </p:cNvPicPr>
          <p:nvPr/>
        </p:nvPicPr>
        <p:blipFill>
          <a:blip r:embed="rId2"/>
          <a:srcRect l="4167" t="8889" r="3333" b="11111"/>
          <a:stretch>
            <a:fillRect/>
          </a:stretch>
        </p:blipFill>
        <p:spPr bwMode="auto">
          <a:xfrm>
            <a:off x="381000" y="609600"/>
            <a:ext cx="8458200" cy="54864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Autofit/>
          </a:bodyPr>
          <a:lstStyle/>
          <a:p>
            <a:r>
              <a:rPr lang="en-US" sz="2800" b="1" dirty="0" smtClean="0">
                <a:solidFill>
                  <a:srgbClr val="C00000"/>
                </a:solidFill>
              </a:rPr>
              <a:t>RNA world</a:t>
            </a:r>
            <a:endParaRPr lang="en-US" sz="2800" dirty="0"/>
          </a:p>
        </p:txBody>
      </p:sp>
      <p:sp>
        <p:nvSpPr>
          <p:cNvPr id="4" name="Content Placeholder 3"/>
          <p:cNvSpPr>
            <a:spLocks noGrp="1"/>
          </p:cNvSpPr>
          <p:nvPr>
            <p:ph sz="half" idx="2"/>
          </p:nvPr>
        </p:nvSpPr>
        <p:spPr>
          <a:xfrm>
            <a:off x="0" y="685800"/>
            <a:ext cx="9144000" cy="5440363"/>
          </a:xfrm>
        </p:spPr>
        <p:txBody>
          <a:bodyPr/>
          <a:lstStyle/>
          <a:p>
            <a:pPr algn="just"/>
            <a:r>
              <a:rPr lang="en-US" b="1" dirty="0" err="1" smtClean="0"/>
              <a:t>Fraenkel</a:t>
            </a:r>
            <a:r>
              <a:rPr lang="en-US" b="1" dirty="0" smtClean="0"/>
              <a:t> - </a:t>
            </a:r>
            <a:r>
              <a:rPr lang="en-US" b="1" dirty="0" err="1" smtClean="0"/>
              <a:t>Conrat</a:t>
            </a:r>
            <a:r>
              <a:rPr lang="en-US" dirty="0" smtClean="0"/>
              <a:t> </a:t>
            </a:r>
            <a:r>
              <a:rPr lang="en-US" dirty="0"/>
              <a:t>and </a:t>
            </a:r>
            <a:r>
              <a:rPr lang="en-US" b="1" dirty="0"/>
              <a:t>Singer</a:t>
            </a:r>
            <a:r>
              <a:rPr lang="en-US" dirty="0"/>
              <a:t> (1957) first demonstrated that RNA is the genetic material in RNA containing viruses like TMV (Tobacco Mosaic Virus) and </a:t>
            </a:r>
            <a:r>
              <a:rPr lang="en-US" dirty="0" smtClean="0"/>
              <a:t>they separated </a:t>
            </a:r>
            <a:r>
              <a:rPr lang="en-US" dirty="0"/>
              <a:t>RNA from the protein of TMV viruses</a:t>
            </a:r>
            <a:r>
              <a:rPr lang="en-US" dirty="0" smtClean="0"/>
              <a:t>.</a:t>
            </a:r>
          </a:p>
          <a:p>
            <a:pPr algn="just"/>
            <a:r>
              <a:rPr lang="en-US" dirty="0" smtClean="0"/>
              <a:t>The term ‘RNA world’ first used by </a:t>
            </a:r>
            <a:r>
              <a:rPr lang="en-US" b="1" dirty="0" smtClean="0"/>
              <a:t>Walter Gilbert in 1986, hypothesizes RNA as the first genetic material on earth.</a:t>
            </a:r>
            <a:endParaRPr lang="en-US" dirty="0" smtClean="0"/>
          </a:p>
          <a:p>
            <a:endParaRPr lang="en-US" dirty="0" smtClean="0"/>
          </a:p>
          <a:p>
            <a:r>
              <a:rPr lang="en-US" dirty="0" smtClean="0"/>
              <a:t>Three molecular biologists in the early 1980’s (Leslie </a:t>
            </a:r>
            <a:r>
              <a:rPr lang="en-US" dirty="0" err="1" smtClean="0"/>
              <a:t>Orgel</a:t>
            </a:r>
            <a:r>
              <a:rPr lang="en-US" dirty="0" smtClean="0"/>
              <a:t>, Francis Brick and Carl </a:t>
            </a:r>
            <a:r>
              <a:rPr lang="en-US" dirty="0" err="1" smtClean="0"/>
              <a:t>Woese</a:t>
            </a:r>
            <a:r>
              <a:rPr lang="en-US" dirty="0" smtClean="0"/>
              <a:t>) independently proposed the ‘</a:t>
            </a:r>
            <a:r>
              <a:rPr lang="en-US" b="1" dirty="0" smtClean="0"/>
              <a:t>RNA world’ as the first stage in the evolution of life, a stage when RNA catalysed all molecules necessary for survival and replication. </a:t>
            </a:r>
            <a:endParaRPr lang="en-US" dirty="0"/>
          </a:p>
        </p:txBody>
      </p:sp>
      <p:sp>
        <p:nvSpPr>
          <p:cNvPr id="5" name="Rectangle 4"/>
          <p:cNvSpPr/>
          <p:nvPr/>
        </p:nvSpPr>
        <p:spPr>
          <a:xfrm>
            <a:off x="0" y="5029200"/>
            <a:ext cx="9144000" cy="1477328"/>
          </a:xfrm>
          <a:prstGeom prst="rect">
            <a:avLst/>
          </a:prstGeom>
        </p:spPr>
        <p:txBody>
          <a:bodyPr wrap="square">
            <a:spAutoFit/>
          </a:bodyPr>
          <a:lstStyle/>
          <a:p>
            <a:endParaRPr lang="en-US" dirty="0" smtClean="0"/>
          </a:p>
          <a:p>
            <a:pPr>
              <a:buFont typeface="Arial" pitchFamily="34" charset="0"/>
              <a:buChar char="•"/>
            </a:pPr>
            <a:r>
              <a:rPr lang="en-US" sz="2400" b="1" dirty="0" smtClean="0"/>
              <a:t>   Andrew Fire and Craig Mellow </a:t>
            </a:r>
            <a:r>
              <a:rPr lang="en-US" sz="2400" dirty="0" smtClean="0"/>
              <a:t>(recipients of Nobel Prize in 2006)      were of the opinion that RNA is an active ingredient in the chemistry of life. </a:t>
            </a: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57600" y="533400"/>
            <a:ext cx="1213474" cy="369332"/>
          </a:xfrm>
          <a:prstGeom prst="rect">
            <a:avLst/>
          </a:prstGeom>
        </p:spPr>
        <p:txBody>
          <a:bodyPr wrap="none">
            <a:spAutoFit/>
          </a:bodyPr>
          <a:lstStyle/>
          <a:p>
            <a:r>
              <a:rPr lang="en-US" b="1" dirty="0" smtClean="0">
                <a:solidFill>
                  <a:srgbClr val="C00000"/>
                </a:solidFill>
              </a:rPr>
              <a:t>RNA world</a:t>
            </a:r>
            <a:endParaRPr lang="en-US" dirty="0"/>
          </a:p>
        </p:txBody>
      </p:sp>
      <p:cxnSp>
        <p:nvCxnSpPr>
          <p:cNvPr id="4" name="Straight Arrow Connector 3"/>
          <p:cNvCxnSpPr/>
          <p:nvPr/>
        </p:nvCxnSpPr>
        <p:spPr>
          <a:xfrm rot="5400000">
            <a:off x="2628900" y="2628900"/>
            <a:ext cx="3276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rot="10800000" flipV="1">
            <a:off x="2362200" y="990600"/>
            <a:ext cx="19050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267200" y="990600"/>
            <a:ext cx="19050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8609" name="Rectangle 1"/>
          <p:cNvSpPr>
            <a:spLocks noChangeArrowheads="1"/>
          </p:cNvSpPr>
          <p:nvPr/>
        </p:nvSpPr>
        <p:spPr bwMode="auto">
          <a:xfrm>
            <a:off x="1066800" y="1447800"/>
            <a:ext cx="20574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222222"/>
                </a:solidFill>
                <a:effectLst/>
                <a:latin typeface="Bookman Old Style" pitchFamily="18" charset="0"/>
                <a:ea typeface="Times New Roman" pitchFamily="18" charset="0"/>
                <a:cs typeface="Arial" pitchFamily="34" charset="0"/>
              </a:rPr>
              <a:t> </a:t>
            </a:r>
            <a:r>
              <a:rPr kumimoji="0" lang="en-US" sz="1600" b="0" i="0" u="none" strike="noStrike" cap="none" normalizeH="0" baseline="0" dirty="0" smtClean="0">
                <a:ln>
                  <a:noFill/>
                </a:ln>
                <a:solidFill>
                  <a:srgbClr val="FF0000"/>
                </a:solidFill>
                <a:effectLst/>
                <a:latin typeface="Bookman Old Style" pitchFamily="18" charset="0"/>
                <a:ea typeface="Times New Roman" pitchFamily="18" charset="0"/>
                <a:cs typeface="Arial" pitchFamily="34" charset="0"/>
              </a:rPr>
              <a:t>RNA - First genetic material </a:t>
            </a:r>
            <a:endParaRPr kumimoji="0" lang="en-US" sz="1600" b="0" i="0" u="none" strike="noStrike" cap="none" normalizeH="0" baseline="0" dirty="0" smtClean="0">
              <a:ln>
                <a:noFill/>
              </a:ln>
              <a:solidFill>
                <a:srgbClr val="FF0000"/>
              </a:solidFill>
              <a:effectLst/>
              <a:latin typeface="Arial" pitchFamily="34" charset="0"/>
              <a:cs typeface="Arial" pitchFamily="34" charset="0"/>
            </a:endParaRPr>
          </a:p>
        </p:txBody>
      </p:sp>
      <p:sp>
        <p:nvSpPr>
          <p:cNvPr id="68610" name="Rectangle 2"/>
          <p:cNvSpPr>
            <a:spLocks noChangeArrowheads="1"/>
          </p:cNvSpPr>
          <p:nvPr/>
        </p:nvSpPr>
        <p:spPr bwMode="auto">
          <a:xfrm>
            <a:off x="6172200" y="1524000"/>
            <a:ext cx="14478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222222"/>
                </a:solidFill>
                <a:effectLst/>
                <a:latin typeface="Bookman Old Style" pitchFamily="18" charset="0"/>
                <a:ea typeface="Times New Roman" pitchFamily="18" charset="0"/>
                <a:cs typeface="Arial" pitchFamily="34" charset="0"/>
              </a:rPr>
              <a:t>Processes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68611" name="Rectangle 3"/>
          <p:cNvSpPr>
            <a:spLocks noChangeArrowheads="1"/>
          </p:cNvSpPr>
          <p:nvPr/>
        </p:nvSpPr>
        <p:spPr bwMode="auto">
          <a:xfrm>
            <a:off x="3276600" y="4267200"/>
            <a:ext cx="16002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222222"/>
                </a:solidFill>
                <a:effectLst/>
                <a:latin typeface="Bookman Old Style" pitchFamily="18" charset="0"/>
                <a:ea typeface="Times New Roman" pitchFamily="18" charset="0"/>
                <a:cs typeface="Arial" pitchFamily="34" charset="0"/>
              </a:rPr>
              <a:t>      </a:t>
            </a:r>
            <a:r>
              <a:rPr kumimoji="0" lang="en-US" sz="2000" b="0" i="0" u="none" strike="noStrike" cap="none" normalizeH="0" baseline="0" dirty="0" smtClean="0">
                <a:ln>
                  <a:noFill/>
                </a:ln>
                <a:solidFill>
                  <a:srgbClr val="222222"/>
                </a:solidFill>
                <a:effectLst/>
                <a:latin typeface="Bookman Old Style" pitchFamily="18" charset="0"/>
                <a:ea typeface="Times New Roman" pitchFamily="18" charset="0"/>
                <a:cs typeface="Arial" pitchFamily="34" charset="0"/>
              </a:rPr>
              <a:t>Reactive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0" name="Down Arrow 19"/>
          <p:cNvSpPr/>
          <p:nvPr/>
        </p:nvSpPr>
        <p:spPr>
          <a:xfrm>
            <a:off x="4267200" y="4724400"/>
            <a:ext cx="45719" cy="838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612" name="Rectangle 4"/>
          <p:cNvSpPr>
            <a:spLocks noChangeArrowheads="1"/>
          </p:cNvSpPr>
          <p:nvPr/>
        </p:nvSpPr>
        <p:spPr bwMode="auto">
          <a:xfrm>
            <a:off x="3733800" y="5562600"/>
            <a:ext cx="12954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222222"/>
                </a:solidFill>
                <a:effectLst/>
                <a:latin typeface="Bookman Old Style" pitchFamily="18" charset="0"/>
                <a:ea typeface="Times New Roman" pitchFamily="18" charset="0"/>
                <a:cs typeface="Arial" pitchFamily="34" charset="0"/>
              </a:rPr>
              <a:t>  DNA</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68613" name="Rectangle 5"/>
          <p:cNvSpPr>
            <a:spLocks noChangeArrowheads="1"/>
          </p:cNvSpPr>
          <p:nvPr/>
        </p:nvSpPr>
        <p:spPr bwMode="auto">
          <a:xfrm>
            <a:off x="4419600" y="5105400"/>
            <a:ext cx="23622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222222"/>
                </a:solidFill>
                <a:effectLst/>
                <a:latin typeface="Bookman Old Style" pitchFamily="18" charset="0"/>
                <a:ea typeface="Times New Roman" pitchFamily="18" charset="0"/>
                <a:cs typeface="Arial" pitchFamily="34" charset="0"/>
              </a:rPr>
              <a:t>Chemical modifications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8614" name="Rectangle 6"/>
          <p:cNvSpPr>
            <a:spLocks noChangeArrowheads="1"/>
          </p:cNvSpPr>
          <p:nvPr/>
        </p:nvSpPr>
        <p:spPr bwMode="auto">
          <a:xfrm>
            <a:off x="3962400" y="6096000"/>
            <a:ext cx="7620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222222"/>
                </a:solidFill>
                <a:effectLst/>
                <a:latin typeface="Bookman Old Style" pitchFamily="18" charset="0"/>
                <a:ea typeface="Times New Roman" pitchFamily="18" charset="0"/>
                <a:cs typeface="Arial" pitchFamily="34" charset="0"/>
              </a:rPr>
              <a:t>Stable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8615" name="Rectangle 7"/>
          <p:cNvSpPr>
            <a:spLocks noChangeArrowheads="1"/>
          </p:cNvSpPr>
          <p:nvPr/>
        </p:nvSpPr>
        <p:spPr bwMode="auto">
          <a:xfrm>
            <a:off x="4876800" y="4343400"/>
            <a:ext cx="966931"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222222"/>
                </a:solidFill>
                <a:effectLst/>
                <a:latin typeface="Bookman Old Style" pitchFamily="18" charset="0"/>
                <a:ea typeface="Times New Roman" pitchFamily="18" charset="0"/>
                <a:cs typeface="Arial" pitchFamily="34" charset="0"/>
              </a:rPr>
              <a:t>Unstable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9" name="Straight Arrow Connector 28"/>
          <p:cNvCxnSpPr>
            <a:stCxn id="68610" idx="2"/>
          </p:cNvCxnSpPr>
          <p:nvPr/>
        </p:nvCxnSpPr>
        <p:spPr>
          <a:xfrm rot="5400000">
            <a:off x="5896005" y="1666905"/>
            <a:ext cx="742890" cy="1257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68610" idx="2"/>
          </p:cNvCxnSpPr>
          <p:nvPr/>
        </p:nvCxnSpPr>
        <p:spPr>
          <a:xfrm rot="16200000" flipH="1">
            <a:off x="7229505" y="1590705"/>
            <a:ext cx="666690" cy="1333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68610" idx="2"/>
          </p:cNvCxnSpPr>
          <p:nvPr/>
        </p:nvCxnSpPr>
        <p:spPr>
          <a:xfrm rot="16200000" flipH="1">
            <a:off x="6277005" y="2543205"/>
            <a:ext cx="127629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8616" name="Rectangle 8"/>
          <p:cNvSpPr>
            <a:spLocks noChangeArrowheads="1"/>
          </p:cNvSpPr>
          <p:nvPr/>
        </p:nvSpPr>
        <p:spPr bwMode="auto">
          <a:xfrm>
            <a:off x="4876800" y="2667000"/>
            <a:ext cx="12954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222222"/>
                </a:solidFill>
                <a:effectLst/>
                <a:latin typeface="Bookman Old Style" pitchFamily="18" charset="0"/>
                <a:ea typeface="Times New Roman" pitchFamily="18" charset="0"/>
                <a:cs typeface="Arial" pitchFamily="34" charset="0"/>
              </a:rPr>
              <a:t>Metabolism</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7" name="Rectangle 36"/>
          <p:cNvSpPr/>
          <p:nvPr/>
        </p:nvSpPr>
        <p:spPr>
          <a:xfrm>
            <a:off x="6324600" y="3200400"/>
            <a:ext cx="1215076" cy="369332"/>
          </a:xfrm>
          <a:prstGeom prst="rect">
            <a:avLst/>
          </a:prstGeom>
        </p:spPr>
        <p:txBody>
          <a:bodyPr wrap="none">
            <a:spAutoFit/>
          </a:bodyPr>
          <a:lstStyle/>
          <a:p>
            <a:r>
              <a:rPr lang="en-US" dirty="0" smtClean="0"/>
              <a:t>Translation</a:t>
            </a:r>
            <a:endParaRPr lang="en-US" dirty="0"/>
          </a:p>
        </p:txBody>
      </p:sp>
      <p:sp>
        <p:nvSpPr>
          <p:cNvPr id="68617" name="Rectangle 9"/>
          <p:cNvSpPr>
            <a:spLocks noChangeArrowheads="1"/>
          </p:cNvSpPr>
          <p:nvPr/>
        </p:nvSpPr>
        <p:spPr bwMode="auto">
          <a:xfrm>
            <a:off x="7620000" y="2667000"/>
            <a:ext cx="12192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222222"/>
                </a:solidFill>
                <a:effectLst/>
                <a:latin typeface="Bookman Old Style" pitchFamily="18" charset="0"/>
                <a:ea typeface="Times New Roman" pitchFamily="18" charset="0"/>
                <a:cs typeface="Arial" pitchFamily="34" charset="0"/>
              </a:rPr>
              <a:t>    Splicing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8619" name="Picture 11" descr="Image result for chemical modification of dna from rna"/>
          <p:cNvPicPr>
            <a:picLocks noChangeAspect="1" noChangeArrowheads="1"/>
          </p:cNvPicPr>
          <p:nvPr/>
        </p:nvPicPr>
        <p:blipFill>
          <a:blip r:embed="rId2"/>
          <a:srcRect/>
          <a:stretch>
            <a:fillRect/>
          </a:stretch>
        </p:blipFill>
        <p:spPr bwMode="auto">
          <a:xfrm>
            <a:off x="228600" y="4724400"/>
            <a:ext cx="3295650" cy="1514475"/>
          </a:xfrm>
          <a:prstGeom prst="rect">
            <a:avLst/>
          </a:prstGeom>
          <a:noFill/>
        </p:spPr>
      </p:pic>
      <p:pic>
        <p:nvPicPr>
          <p:cNvPr id="68621" name="Picture 13" descr="Image result for chemical modification of dna from rna in purines and pyrimidines"/>
          <p:cNvPicPr>
            <a:picLocks noChangeAspect="1" noChangeArrowheads="1"/>
          </p:cNvPicPr>
          <p:nvPr/>
        </p:nvPicPr>
        <p:blipFill>
          <a:blip r:embed="rId3"/>
          <a:srcRect l="63636"/>
          <a:stretch>
            <a:fillRect/>
          </a:stretch>
        </p:blipFill>
        <p:spPr bwMode="auto">
          <a:xfrm>
            <a:off x="6858000" y="4167188"/>
            <a:ext cx="2057400" cy="2271714"/>
          </a:xfrm>
          <a:prstGeom prst="rect">
            <a:avLst/>
          </a:prstGeom>
          <a:noFill/>
        </p:spPr>
      </p:pic>
      <p:sp>
        <p:nvSpPr>
          <p:cNvPr id="42" name="Rectangle 41"/>
          <p:cNvSpPr/>
          <p:nvPr/>
        </p:nvSpPr>
        <p:spPr>
          <a:xfrm>
            <a:off x="0" y="2057400"/>
            <a:ext cx="4191000" cy="1477328"/>
          </a:xfrm>
          <a:prstGeom prst="rect">
            <a:avLst/>
          </a:prstGeom>
        </p:spPr>
        <p:txBody>
          <a:bodyPr wrap="square">
            <a:spAutoFit/>
          </a:bodyPr>
          <a:lstStyle/>
          <a:p>
            <a:pPr algn="just"/>
            <a:r>
              <a:rPr lang="en-US" dirty="0" smtClean="0"/>
              <a:t>RNA has the ability to act as both genetic material and catalyst. There are several biochemical reactions in living systems that are catalysed by RNA. This catalytic RNA is known as </a:t>
            </a:r>
            <a:r>
              <a:rPr lang="en-US" b="1" dirty="0" smtClean="0"/>
              <a:t>ribozyme.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685800"/>
          </a:xfrm>
        </p:spPr>
        <p:txBody>
          <a:bodyPr>
            <a:normAutofit fontScale="90000"/>
          </a:bodyPr>
          <a:lstStyle/>
          <a:p>
            <a:r>
              <a:rPr lang="en-US" sz="3600" b="1" dirty="0" smtClean="0">
                <a:solidFill>
                  <a:srgbClr val="C00000"/>
                </a:solidFill>
              </a:rPr>
              <a:t>Properties </a:t>
            </a:r>
            <a:r>
              <a:rPr lang="en-US" sz="3600" b="1" dirty="0">
                <a:solidFill>
                  <a:srgbClr val="C00000"/>
                </a:solidFill>
              </a:rPr>
              <a:t>of genetic material (DNA versus RNA</a:t>
            </a:r>
            <a:r>
              <a:rPr lang="en-US" sz="3600" b="1" dirty="0"/>
              <a:t>)</a:t>
            </a:r>
            <a:endParaRPr lang="en-US" sz="3600" dirty="0"/>
          </a:p>
        </p:txBody>
      </p:sp>
      <p:sp>
        <p:nvSpPr>
          <p:cNvPr id="3" name="Content Placeholder 2"/>
          <p:cNvSpPr>
            <a:spLocks noGrp="1"/>
          </p:cNvSpPr>
          <p:nvPr>
            <p:ph idx="1"/>
          </p:nvPr>
        </p:nvSpPr>
        <p:spPr>
          <a:xfrm>
            <a:off x="0" y="609600"/>
            <a:ext cx="9144000" cy="6248400"/>
          </a:xfrm>
        </p:spPr>
        <p:txBody>
          <a:bodyPr>
            <a:normAutofit/>
          </a:bodyPr>
          <a:lstStyle/>
          <a:p>
            <a:r>
              <a:rPr lang="en-US" b="1" smtClean="0"/>
              <a:t>Self Replication - </a:t>
            </a:r>
            <a:endParaRPr lang="en-US" b="1" dirty="0" smtClean="0"/>
          </a:p>
          <a:p>
            <a:r>
              <a:rPr lang="en-US" b="1" dirty="0" smtClean="0"/>
              <a:t>Stability - </a:t>
            </a:r>
            <a:endParaRPr lang="en-US" dirty="0" smtClean="0"/>
          </a:p>
          <a:p>
            <a:pPr algn="just"/>
            <a:r>
              <a:rPr lang="en-US" sz="2000" dirty="0" smtClean="0"/>
              <a:t>Stability as one of property of genetic material was clearly evident in Griffith’s transforming principle. Heat which killed the bacteria did not destroy some of the properties of genetic material. In DNA the two strands being complementary, if separated (denatured) by heating can come together (</a:t>
            </a:r>
            <a:r>
              <a:rPr lang="en-US" sz="2000" dirty="0" err="1" smtClean="0"/>
              <a:t>renaturation</a:t>
            </a:r>
            <a:r>
              <a:rPr lang="en-US" sz="2000" dirty="0" smtClean="0"/>
              <a:t>) when appropriate condition is provided. </a:t>
            </a:r>
            <a:endParaRPr lang="en-US" sz="2000" b="1" dirty="0" smtClean="0"/>
          </a:p>
          <a:p>
            <a:r>
              <a:rPr lang="en-US" b="1" dirty="0" smtClean="0"/>
              <a:t>Information storage</a:t>
            </a:r>
            <a:endParaRPr lang="en-US" dirty="0" smtClean="0"/>
          </a:p>
          <a:p>
            <a:pPr algn="just"/>
            <a:r>
              <a:rPr lang="en-US" sz="2000" dirty="0" smtClean="0"/>
              <a:t>Both DNA and RNA can act as a genetic material, but DNA being more stable stores the genetic information and RNA transfers the genetic information.</a:t>
            </a:r>
            <a:endParaRPr lang="en-US" sz="2000" b="1" dirty="0" smtClean="0"/>
          </a:p>
          <a:p>
            <a:r>
              <a:rPr lang="en-US" b="1" dirty="0" smtClean="0"/>
              <a:t>Variation </a:t>
            </a:r>
            <a:r>
              <a:rPr lang="en-US" b="1" dirty="0"/>
              <a:t>through </a:t>
            </a:r>
            <a:r>
              <a:rPr lang="en-US" b="1" dirty="0" smtClean="0"/>
              <a:t>mutation</a:t>
            </a:r>
            <a:endParaRPr lang="en-US" dirty="0" smtClean="0"/>
          </a:p>
          <a:p>
            <a:r>
              <a:rPr lang="en-US" sz="2000" dirty="0" smtClean="0"/>
              <a:t>Both DNA and RNA are able to mutate. RNA being unstable, mutates at </a:t>
            </a:r>
          </a:p>
          <a:p>
            <a:r>
              <a:rPr lang="en-US" sz="2000" dirty="0" smtClean="0"/>
              <a:t>a faster rate. Thus viruses having RNA genome with shorter life span can mutate and evolve faster. </a:t>
            </a:r>
            <a:endParaRPr lang="en-US"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how to calculate the length of E.coli DNA"/>
          <p:cNvPicPr>
            <a:picLocks noChangeAspect="1" noChangeArrowheads="1"/>
          </p:cNvPicPr>
          <p:nvPr/>
        </p:nvPicPr>
        <p:blipFill>
          <a:blip r:embed="rId2"/>
          <a:srcRect l="8333" r="7500" b="4444"/>
          <a:stretch>
            <a:fillRect/>
          </a:stretch>
        </p:blipFill>
        <p:spPr bwMode="auto">
          <a:xfrm>
            <a:off x="0" y="3581400"/>
            <a:ext cx="4495800" cy="3276599"/>
          </a:xfrm>
          <a:prstGeom prst="rect">
            <a:avLst/>
          </a:prstGeom>
          <a:noFill/>
        </p:spPr>
      </p:pic>
      <p:pic>
        <p:nvPicPr>
          <p:cNvPr id="1028" name="Picture 4" descr="Image result for how to calculate the length of E.coli DNA"/>
          <p:cNvPicPr>
            <a:picLocks noChangeAspect="1" noChangeArrowheads="1"/>
          </p:cNvPicPr>
          <p:nvPr/>
        </p:nvPicPr>
        <p:blipFill>
          <a:blip r:embed="rId3"/>
          <a:srcRect l="10000" t="65556" r="11667" b="12222"/>
          <a:stretch>
            <a:fillRect/>
          </a:stretch>
        </p:blipFill>
        <p:spPr bwMode="auto">
          <a:xfrm>
            <a:off x="4488183" y="5867401"/>
            <a:ext cx="4655817" cy="990599"/>
          </a:xfrm>
          <a:prstGeom prst="rect">
            <a:avLst/>
          </a:prstGeom>
          <a:noFill/>
        </p:spPr>
      </p:pic>
      <p:pic>
        <p:nvPicPr>
          <p:cNvPr id="1030" name="Picture 6" descr="Related image"/>
          <p:cNvPicPr>
            <a:picLocks noChangeAspect="1" noChangeArrowheads="1"/>
          </p:cNvPicPr>
          <p:nvPr/>
        </p:nvPicPr>
        <p:blipFill>
          <a:blip r:embed="rId4"/>
          <a:srcRect l="3762" r="5956" b="51566"/>
          <a:stretch>
            <a:fillRect/>
          </a:stretch>
        </p:blipFill>
        <p:spPr bwMode="auto">
          <a:xfrm>
            <a:off x="4495800" y="3657600"/>
            <a:ext cx="4648200" cy="2133599"/>
          </a:xfrm>
          <a:prstGeom prst="rect">
            <a:avLst/>
          </a:prstGeom>
          <a:noFill/>
        </p:spPr>
      </p:pic>
      <p:sp>
        <p:nvSpPr>
          <p:cNvPr id="5" name="Rectangle 4"/>
          <p:cNvSpPr/>
          <p:nvPr/>
        </p:nvSpPr>
        <p:spPr>
          <a:xfrm>
            <a:off x="0" y="0"/>
            <a:ext cx="9144000" cy="1908215"/>
          </a:xfrm>
          <a:prstGeom prst="rect">
            <a:avLst/>
          </a:prstGeom>
        </p:spPr>
        <p:txBody>
          <a:bodyPr wrap="square">
            <a:spAutoFit/>
          </a:bodyPr>
          <a:lstStyle/>
          <a:p>
            <a:endParaRPr lang="en-US" dirty="0" smtClean="0"/>
          </a:p>
          <a:p>
            <a:pPr algn="just"/>
            <a:r>
              <a:rPr lang="en-US" sz="2000" dirty="0" smtClean="0"/>
              <a:t>In prokaryotes such as </a:t>
            </a:r>
            <a:r>
              <a:rPr lang="en-US" sz="2000" i="1" dirty="0" smtClean="0"/>
              <a:t>E. coli though they do not have defined nucleus, the DNA is not scattered throughout the cell. DNA (being negatively charged) is held with some proteins (that have positive charges) in a region called the nucleoid. The DNA as a nucleoid is organized into large loops held by protein. DNA of prokaryotes is almost circular and lacks chromatin organization, hence termed </a:t>
            </a:r>
            <a:r>
              <a:rPr lang="en-US" sz="2000" b="1" i="1" dirty="0" err="1" smtClean="0">
                <a:solidFill>
                  <a:srgbClr val="FF0000"/>
                </a:solidFill>
              </a:rPr>
              <a:t>genophore</a:t>
            </a:r>
            <a:r>
              <a:rPr lang="en-US" sz="2000" b="1" i="1" dirty="0" smtClean="0"/>
              <a:t>. </a:t>
            </a:r>
            <a:endParaRPr lang="en-US" sz="2000" dirty="0"/>
          </a:p>
        </p:txBody>
      </p:sp>
      <p:pic>
        <p:nvPicPr>
          <p:cNvPr id="1032" name="Picture 8" descr="Image result for how to calculate the length of e.coli dna"/>
          <p:cNvPicPr>
            <a:picLocks noChangeAspect="1" noChangeArrowheads="1"/>
          </p:cNvPicPr>
          <p:nvPr/>
        </p:nvPicPr>
        <p:blipFill>
          <a:blip r:embed="rId5"/>
          <a:srcRect t="26374" r="18538"/>
          <a:stretch>
            <a:fillRect/>
          </a:stretch>
        </p:blipFill>
        <p:spPr bwMode="auto">
          <a:xfrm>
            <a:off x="228600" y="1905001"/>
            <a:ext cx="8610600" cy="16002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normAutofit/>
          </a:bodyPr>
          <a:lstStyle/>
          <a:p>
            <a:r>
              <a:rPr lang="en-US" b="1" dirty="0" smtClean="0">
                <a:solidFill>
                  <a:srgbClr val="C00000"/>
                </a:solidFill>
              </a:rPr>
              <a:t>Packaging </a:t>
            </a:r>
            <a:r>
              <a:rPr lang="en-US" b="1" dirty="0">
                <a:solidFill>
                  <a:srgbClr val="C00000"/>
                </a:solidFill>
              </a:rPr>
              <a:t>of DNA helix</a:t>
            </a:r>
            <a:endParaRPr lang="en-US" dirty="0">
              <a:solidFill>
                <a:srgbClr val="C00000"/>
              </a:solidFill>
            </a:endParaRPr>
          </a:p>
        </p:txBody>
      </p:sp>
      <p:pic>
        <p:nvPicPr>
          <p:cNvPr id="7" name="Content Placeholder 6" descr="packaging.jpg"/>
          <p:cNvPicPr>
            <a:picLocks noGrp="1" noChangeAspect="1"/>
          </p:cNvPicPr>
          <p:nvPr>
            <p:ph idx="1"/>
          </p:nvPr>
        </p:nvPicPr>
        <p:blipFill>
          <a:blip r:embed="rId2"/>
          <a:stretch>
            <a:fillRect/>
          </a:stretch>
        </p:blipFill>
        <p:spPr>
          <a:xfrm>
            <a:off x="457200" y="838199"/>
            <a:ext cx="8458200" cy="5791201"/>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2000"/>
            <a:ext cx="9144000" cy="6096000"/>
          </a:xfrm>
        </p:spPr>
        <p:txBody>
          <a:bodyPr>
            <a:normAutofit/>
          </a:bodyPr>
          <a:lstStyle/>
          <a:p>
            <a:pPr>
              <a:buNone/>
            </a:pPr>
            <a:r>
              <a:rPr lang="en-US" sz="2200" dirty="0"/>
              <a:t> </a:t>
            </a:r>
            <a:r>
              <a:rPr lang="en-US" sz="2200" dirty="0" smtClean="0"/>
              <a:t>A </a:t>
            </a:r>
            <a:r>
              <a:rPr lang="en-US" sz="2200" dirty="0"/>
              <a:t>gene is a basic physical and functional unit of heredity. </a:t>
            </a:r>
            <a:endParaRPr lang="en-US" sz="2200" dirty="0" smtClean="0"/>
          </a:p>
          <a:p>
            <a:pPr>
              <a:buNone/>
            </a:pPr>
            <a:r>
              <a:rPr lang="en-US" sz="2200" dirty="0" smtClean="0"/>
              <a:t>The </a:t>
            </a:r>
            <a:r>
              <a:rPr lang="en-US" sz="2200" dirty="0"/>
              <a:t>concept of the gene was first explained by </a:t>
            </a:r>
            <a:r>
              <a:rPr lang="en-US" sz="2200" b="1" dirty="0" err="1"/>
              <a:t>Gregor</a:t>
            </a:r>
            <a:r>
              <a:rPr lang="en-US" sz="2200" b="1" dirty="0"/>
              <a:t> Mendel in </a:t>
            </a:r>
            <a:r>
              <a:rPr lang="en-US" sz="2200" b="1" dirty="0" smtClean="0"/>
              <a:t>1860’s.</a:t>
            </a:r>
          </a:p>
          <a:p>
            <a:pPr>
              <a:buNone/>
            </a:pPr>
            <a:r>
              <a:rPr lang="en-US" sz="2200" b="1" dirty="0" smtClean="0"/>
              <a:t>He </a:t>
            </a:r>
            <a:r>
              <a:rPr lang="en-US" sz="2200" b="1" dirty="0"/>
              <a:t>never used the term ‘gene’. He called it ‘factor’. </a:t>
            </a:r>
            <a:endParaRPr lang="en-US" sz="2200" b="1" dirty="0" smtClean="0"/>
          </a:p>
          <a:p>
            <a:pPr>
              <a:buNone/>
            </a:pPr>
            <a:r>
              <a:rPr lang="en-US" sz="2200" dirty="0" smtClean="0"/>
              <a:t>In </a:t>
            </a:r>
            <a:r>
              <a:rPr lang="en-US" sz="2200" dirty="0"/>
              <a:t>1909, the Danish biologist </a:t>
            </a:r>
            <a:r>
              <a:rPr lang="en-US" sz="2200" b="1" dirty="0"/>
              <a:t>Wilhelm </a:t>
            </a:r>
            <a:r>
              <a:rPr lang="en-US" sz="2200" b="1" dirty="0" err="1"/>
              <a:t>Johannsen</a:t>
            </a:r>
            <a:r>
              <a:rPr lang="en-US" sz="2200" dirty="0"/>
              <a:t>, coined the term ‘</a:t>
            </a:r>
            <a:r>
              <a:rPr lang="en-US" sz="2200" b="1" dirty="0"/>
              <a:t>gene</a:t>
            </a:r>
            <a:r>
              <a:rPr lang="en-US" sz="2200" dirty="0" smtClean="0"/>
              <a:t>’. </a:t>
            </a:r>
          </a:p>
          <a:p>
            <a:pPr>
              <a:buNone/>
            </a:pPr>
            <a:r>
              <a:rPr lang="en-US" sz="2200" dirty="0" smtClean="0"/>
              <a:t>Classical concept of gene introduced by </a:t>
            </a:r>
            <a:r>
              <a:rPr lang="en-US" sz="2200" b="1" dirty="0" smtClean="0"/>
              <a:t>Sutton in 1902</a:t>
            </a:r>
            <a:r>
              <a:rPr lang="en-US" sz="2200" dirty="0" smtClean="0"/>
              <a:t>.</a:t>
            </a:r>
          </a:p>
          <a:p>
            <a:pPr>
              <a:buNone/>
            </a:pPr>
            <a:endParaRPr lang="en-US" sz="2200" dirty="0" smtClean="0"/>
          </a:p>
          <a:p>
            <a:pPr>
              <a:buNone/>
            </a:pPr>
            <a:endParaRPr lang="en-US" sz="2200" dirty="0"/>
          </a:p>
        </p:txBody>
      </p:sp>
      <p:pic>
        <p:nvPicPr>
          <p:cNvPr id="1026" name="Picture 2" descr="C:\Users\admin\Downloads\Screenshot_20190605-215219_YouTube.jpg"/>
          <p:cNvPicPr>
            <a:picLocks noChangeAspect="1" noChangeArrowheads="1"/>
          </p:cNvPicPr>
          <p:nvPr/>
        </p:nvPicPr>
        <p:blipFill>
          <a:blip r:embed="rId2"/>
          <a:srcRect t="3797" b="65190"/>
          <a:stretch>
            <a:fillRect/>
          </a:stretch>
        </p:blipFill>
        <p:spPr bwMode="auto">
          <a:xfrm>
            <a:off x="1143000" y="2819400"/>
            <a:ext cx="6800611" cy="3733800"/>
          </a:xfrm>
          <a:prstGeom prst="rect">
            <a:avLst/>
          </a:prstGeom>
          <a:noFill/>
        </p:spPr>
      </p:pic>
      <p:sp>
        <p:nvSpPr>
          <p:cNvPr id="5" name="Rectangle 4"/>
          <p:cNvSpPr/>
          <p:nvPr/>
        </p:nvSpPr>
        <p:spPr>
          <a:xfrm>
            <a:off x="304800" y="0"/>
            <a:ext cx="8229600" cy="584775"/>
          </a:xfrm>
          <a:prstGeom prst="rect">
            <a:avLst/>
          </a:prstGeom>
        </p:spPr>
        <p:txBody>
          <a:bodyPr wrap="square">
            <a:spAutoFit/>
          </a:bodyPr>
          <a:lstStyle/>
          <a:p>
            <a:pPr algn="ctr"/>
            <a:r>
              <a:rPr lang="en-US" sz="3200" b="1" dirty="0" smtClean="0">
                <a:solidFill>
                  <a:srgbClr val="C00000"/>
                </a:solidFill>
              </a:rPr>
              <a:t>Gene as the functional unit of inheritance</a:t>
            </a:r>
            <a:endParaRPr 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Image result for one difference between eukaryotic and prokaryotic dna packaging is"/>
          <p:cNvPicPr>
            <a:picLocks noChangeAspect="1" noChangeArrowheads="1"/>
          </p:cNvPicPr>
          <p:nvPr/>
        </p:nvPicPr>
        <p:blipFill>
          <a:blip r:embed="rId2"/>
          <a:srcRect/>
          <a:stretch>
            <a:fillRect/>
          </a:stretch>
        </p:blipFill>
        <p:spPr bwMode="auto">
          <a:xfrm>
            <a:off x="0" y="0"/>
            <a:ext cx="9144000" cy="3629026"/>
          </a:xfrm>
          <a:prstGeom prst="rect">
            <a:avLst/>
          </a:prstGeom>
          <a:noFill/>
        </p:spPr>
      </p:pic>
      <p:sp>
        <p:nvSpPr>
          <p:cNvPr id="70664" name="AutoShape 8" descr="Image result for one difference between eukaryotic and prokaryotic dna packaging i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0666" name="AutoShape 10" descr="Image result for one difference between eukaryotic and prokaryotic dna packaging i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0667" name="Picture 11" descr="C:\Users\admin\Desktop\zoo training  2019\picture\organisation-of-dna_med.jpeg"/>
          <p:cNvPicPr>
            <a:picLocks noChangeAspect="1" noChangeArrowheads="1"/>
          </p:cNvPicPr>
          <p:nvPr/>
        </p:nvPicPr>
        <p:blipFill>
          <a:blip r:embed="rId3"/>
          <a:srcRect t="4651"/>
          <a:stretch>
            <a:fillRect/>
          </a:stretch>
        </p:blipFill>
        <p:spPr bwMode="auto">
          <a:xfrm>
            <a:off x="0" y="3733800"/>
            <a:ext cx="9144000" cy="31242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109091"/>
          </a:xfrm>
          <a:prstGeom prst="rect">
            <a:avLst/>
          </a:prstGeom>
        </p:spPr>
        <p:txBody>
          <a:bodyPr wrap="square">
            <a:spAutoFit/>
          </a:bodyPr>
          <a:lstStyle/>
          <a:p>
            <a:endParaRPr lang="en-US" dirty="0" smtClean="0"/>
          </a:p>
          <a:p>
            <a:pPr algn="just"/>
            <a:r>
              <a:rPr lang="en-US" sz="2800" dirty="0" smtClean="0"/>
              <a:t>Additional set of proteins are required for packing of chromatin at higher level and are referred to as </a:t>
            </a:r>
            <a:r>
              <a:rPr lang="en-US" sz="2800" dirty="0" smtClean="0">
                <a:solidFill>
                  <a:srgbClr val="FF0000"/>
                </a:solidFill>
              </a:rPr>
              <a:t>non-histone chromosomal proteins (NHC)</a:t>
            </a:r>
            <a:r>
              <a:rPr lang="en-US" sz="2800" dirty="0" smtClean="0"/>
              <a:t>. </a:t>
            </a:r>
          </a:p>
          <a:p>
            <a:pPr algn="just"/>
            <a:endParaRPr lang="en-US" sz="2800" dirty="0" smtClean="0"/>
          </a:p>
          <a:p>
            <a:pPr algn="just"/>
            <a:r>
              <a:rPr lang="en-US" sz="2800" dirty="0" smtClean="0"/>
              <a:t>In a typical nucleus, some regions of chromatin are loosely packed (lightly stained) and are referred to as </a:t>
            </a:r>
            <a:r>
              <a:rPr lang="en-US" sz="2800" dirty="0" err="1" smtClean="0">
                <a:solidFill>
                  <a:srgbClr val="FF0000"/>
                </a:solidFill>
              </a:rPr>
              <a:t>euchromatin</a:t>
            </a:r>
            <a:r>
              <a:rPr lang="en-US" sz="2800" dirty="0" smtClean="0"/>
              <a:t>. </a:t>
            </a:r>
            <a:r>
              <a:rPr lang="en-US" sz="2800" dirty="0" err="1" smtClean="0"/>
              <a:t>Euchromatin</a:t>
            </a:r>
            <a:r>
              <a:rPr lang="en-US" sz="2800" dirty="0" smtClean="0"/>
              <a:t> is </a:t>
            </a:r>
            <a:r>
              <a:rPr lang="en-US" sz="2800" dirty="0" err="1" smtClean="0"/>
              <a:t>transcriptionally</a:t>
            </a:r>
            <a:r>
              <a:rPr lang="en-US" sz="2800" dirty="0" smtClean="0"/>
              <a:t> active.</a:t>
            </a:r>
          </a:p>
          <a:p>
            <a:pPr algn="just"/>
            <a:endParaRPr lang="en-US" sz="2800" dirty="0" smtClean="0"/>
          </a:p>
          <a:p>
            <a:pPr algn="just"/>
            <a:r>
              <a:rPr lang="en-US" sz="2800" dirty="0" smtClean="0"/>
              <a:t>The chromatin that is tightly packed (stained darkly) is called </a:t>
            </a:r>
            <a:r>
              <a:rPr lang="en-US" sz="2800" dirty="0" smtClean="0">
                <a:solidFill>
                  <a:srgbClr val="FF0000"/>
                </a:solidFill>
              </a:rPr>
              <a:t>heterochromatin</a:t>
            </a:r>
            <a:r>
              <a:rPr lang="en-US" sz="2800" dirty="0" smtClean="0"/>
              <a:t>. and heterochromatin is </a:t>
            </a:r>
            <a:r>
              <a:rPr lang="en-US" sz="2800" dirty="0" err="1" smtClean="0"/>
              <a:t>transcriptionally</a:t>
            </a:r>
            <a:r>
              <a:rPr lang="en-US" sz="2800" dirty="0" smtClean="0"/>
              <a:t> inactive.</a:t>
            </a:r>
            <a:endParaRPr lang="en-US"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Image result for dna packaging of prokaryotic and eukaryotic"/>
          <p:cNvPicPr>
            <a:picLocks noChangeAspect="1" noChangeArrowheads="1"/>
          </p:cNvPicPr>
          <p:nvPr/>
        </p:nvPicPr>
        <p:blipFill>
          <a:blip r:embed="rId2"/>
          <a:srcRect/>
          <a:stretch>
            <a:fillRect/>
          </a:stretch>
        </p:blipFill>
        <p:spPr bwMode="auto">
          <a:xfrm>
            <a:off x="-24976" y="-1"/>
            <a:ext cx="9168976" cy="6883919"/>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r>
              <a:rPr lang="en-US" b="1" dirty="0" smtClean="0">
                <a:solidFill>
                  <a:srgbClr val="C00000"/>
                </a:solidFill>
              </a:rPr>
              <a:t>DNA </a:t>
            </a:r>
            <a:r>
              <a:rPr lang="en-US" b="1" dirty="0">
                <a:solidFill>
                  <a:srgbClr val="C00000"/>
                </a:solidFill>
              </a:rPr>
              <a:t>Replication</a:t>
            </a:r>
            <a:endParaRPr lang="en-US" dirty="0">
              <a:solidFill>
                <a:srgbClr val="C00000"/>
              </a:solidFill>
            </a:endParaRPr>
          </a:p>
        </p:txBody>
      </p:sp>
      <p:pic>
        <p:nvPicPr>
          <p:cNvPr id="4" name="Content Placeholder 3" descr="models-of-replication_med.jpeg"/>
          <p:cNvPicPr>
            <a:picLocks noGrp="1" noChangeAspect="1"/>
          </p:cNvPicPr>
          <p:nvPr>
            <p:ph idx="1"/>
          </p:nvPr>
        </p:nvPicPr>
        <p:blipFill>
          <a:blip r:embed="rId2"/>
          <a:srcRect t="2778" b="2778"/>
          <a:stretch>
            <a:fillRect/>
          </a:stretch>
        </p:blipFill>
        <p:spPr>
          <a:xfrm>
            <a:off x="533400" y="533400"/>
            <a:ext cx="8148638" cy="5181600"/>
          </a:xfrm>
        </p:spPr>
      </p:pic>
      <p:sp>
        <p:nvSpPr>
          <p:cNvPr id="5" name="Rectangle 4"/>
          <p:cNvSpPr/>
          <p:nvPr/>
        </p:nvSpPr>
        <p:spPr>
          <a:xfrm>
            <a:off x="1676400" y="5638800"/>
            <a:ext cx="2362200" cy="1169551"/>
          </a:xfrm>
          <a:prstGeom prst="rect">
            <a:avLst/>
          </a:prstGeom>
        </p:spPr>
        <p:txBody>
          <a:bodyPr wrap="square">
            <a:spAutoFit/>
          </a:bodyPr>
          <a:lstStyle/>
          <a:p>
            <a:pPr algn="just"/>
            <a:r>
              <a:rPr lang="en-US" sz="1400" b="1" dirty="0" smtClean="0"/>
              <a:t>DNA didn't split open at all, but somehow kept the parent strands intact while creating an entirely new and separate copy</a:t>
            </a:r>
            <a:endParaRPr lang="en-US" sz="1400" b="1" dirty="0"/>
          </a:p>
        </p:txBody>
      </p:sp>
      <p:sp>
        <p:nvSpPr>
          <p:cNvPr id="6" name="Rectangle 5"/>
          <p:cNvSpPr/>
          <p:nvPr/>
        </p:nvSpPr>
        <p:spPr>
          <a:xfrm>
            <a:off x="6400800" y="5715000"/>
            <a:ext cx="2362200" cy="1169551"/>
          </a:xfrm>
          <a:prstGeom prst="rect">
            <a:avLst/>
          </a:prstGeom>
        </p:spPr>
        <p:txBody>
          <a:bodyPr wrap="square">
            <a:spAutoFit/>
          </a:bodyPr>
          <a:lstStyle/>
          <a:p>
            <a:pPr algn="just"/>
            <a:r>
              <a:rPr lang="en-US" sz="1400" b="1" dirty="0" smtClean="0"/>
              <a:t>DNA only copied itself for short chunks at a time, producing new strands that alternated parent and daughter DNA.</a:t>
            </a:r>
            <a:endParaRPr lang="en-US" sz="1400" b="1" dirty="0"/>
          </a:p>
        </p:txBody>
      </p:sp>
      <p:sp>
        <p:nvSpPr>
          <p:cNvPr id="7" name="Rectangle 6"/>
          <p:cNvSpPr/>
          <p:nvPr/>
        </p:nvSpPr>
        <p:spPr>
          <a:xfrm>
            <a:off x="4191000" y="5657671"/>
            <a:ext cx="2057400" cy="1200329"/>
          </a:xfrm>
          <a:prstGeom prst="rect">
            <a:avLst/>
          </a:prstGeom>
        </p:spPr>
        <p:txBody>
          <a:bodyPr wrap="square">
            <a:spAutoFit/>
          </a:bodyPr>
          <a:lstStyle/>
          <a:p>
            <a:pPr algn="just"/>
            <a:r>
              <a:rPr lang="en-US" b="1" dirty="0" smtClean="0"/>
              <a:t>Half </a:t>
            </a:r>
            <a:r>
              <a:rPr lang="en-US" b="1" dirty="0" smtClean="0"/>
              <a:t>of the parent </a:t>
            </a:r>
            <a:r>
              <a:rPr lang="en-US" b="1" dirty="0" smtClean="0"/>
              <a:t>DNA was </a:t>
            </a:r>
            <a:r>
              <a:rPr lang="en-US" b="1" dirty="0" smtClean="0"/>
              <a:t>conserved in each new DNA molecule.</a:t>
            </a:r>
            <a:endParaRPr lang="en-US"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4000" b="1" dirty="0" smtClean="0"/>
              <a:t>Experimental </a:t>
            </a:r>
            <a:r>
              <a:rPr lang="en-US" sz="4000" b="1" dirty="0"/>
              <a:t>proof of DNA replication</a:t>
            </a:r>
            <a:endParaRPr lang="en-US" sz="4000" dirty="0"/>
          </a:p>
        </p:txBody>
      </p:sp>
      <p:pic>
        <p:nvPicPr>
          <p:cNvPr id="4" name="Content Placeholder 3" descr="replication-3-638.jpg"/>
          <p:cNvPicPr>
            <a:picLocks noGrp="1" noChangeAspect="1"/>
          </p:cNvPicPr>
          <p:nvPr>
            <p:ph idx="1"/>
          </p:nvPr>
        </p:nvPicPr>
        <p:blipFill>
          <a:blip r:embed="rId2"/>
          <a:stretch>
            <a:fillRect/>
          </a:stretch>
        </p:blipFill>
        <p:spPr>
          <a:xfrm>
            <a:off x="1557841" y="1600200"/>
            <a:ext cx="6028318" cy="4525963"/>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lated image"/>
          <p:cNvPicPr>
            <a:picLocks noChangeAspect="1" noChangeArrowheads="1"/>
          </p:cNvPicPr>
          <p:nvPr/>
        </p:nvPicPr>
        <p:blipFill>
          <a:blip r:embed="rId2"/>
          <a:srcRect/>
          <a:stretch>
            <a:fillRect/>
          </a:stretch>
        </p:blipFill>
        <p:spPr bwMode="auto">
          <a:xfrm>
            <a:off x="0" y="0"/>
            <a:ext cx="9144000" cy="3067051"/>
          </a:xfrm>
          <a:prstGeom prst="rect">
            <a:avLst/>
          </a:prstGeom>
          <a:noFill/>
        </p:spPr>
      </p:pic>
      <p:pic>
        <p:nvPicPr>
          <p:cNvPr id="1027" name="Picture 3" descr="C:\Users\admin\Desktop\zoo training  2019\picture\c_fig07_01_lrg.jpg"/>
          <p:cNvPicPr>
            <a:picLocks noChangeAspect="1" noChangeArrowheads="1"/>
          </p:cNvPicPr>
          <p:nvPr/>
        </p:nvPicPr>
        <p:blipFill>
          <a:blip r:embed="rId3"/>
          <a:srcRect l="2000" t="2098" r="11035" b="21209"/>
          <a:stretch>
            <a:fillRect/>
          </a:stretch>
        </p:blipFill>
        <p:spPr bwMode="auto">
          <a:xfrm>
            <a:off x="1676400" y="3158331"/>
            <a:ext cx="5867400" cy="3699669"/>
          </a:xfrm>
          <a:prstGeom prst="rect">
            <a:avLst/>
          </a:prstGeom>
          <a:noFill/>
        </p:spPr>
      </p:pic>
      <p:sp>
        <p:nvSpPr>
          <p:cNvPr id="1029" name="AutoShape 5"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31" name="AutoShape 7"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Image result for dna replication in prokaryotes and eukaryotes"/>
          <p:cNvPicPr>
            <a:picLocks noChangeAspect="1" noChangeArrowheads="1"/>
          </p:cNvPicPr>
          <p:nvPr/>
        </p:nvPicPr>
        <p:blipFill>
          <a:blip r:embed="rId2"/>
          <a:srcRect l="5016" r="4702" b="14823"/>
          <a:stretch>
            <a:fillRect/>
          </a:stretch>
        </p:blipFill>
        <p:spPr bwMode="auto">
          <a:xfrm>
            <a:off x="0" y="0"/>
            <a:ext cx="9144000" cy="68580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Image result for enzymes involved in dna replication of prokaryotes and eukaryotes"/>
          <p:cNvPicPr>
            <a:picLocks noChangeAspect="1" noChangeArrowheads="1"/>
          </p:cNvPicPr>
          <p:nvPr/>
        </p:nvPicPr>
        <p:blipFill>
          <a:blip r:embed="rId2"/>
          <a:srcRect/>
          <a:stretch>
            <a:fillRect/>
          </a:stretch>
        </p:blipFill>
        <p:spPr bwMode="auto">
          <a:xfrm>
            <a:off x="0" y="38100"/>
            <a:ext cx="9144000" cy="6858001"/>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Related image"/>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Related image"/>
          <p:cNvPicPr>
            <a:picLocks noChangeAspect="1" noChangeArrowheads="1"/>
          </p:cNvPicPr>
          <p:nvPr/>
        </p:nvPicPr>
        <p:blipFill>
          <a:blip r:embed="rId2"/>
          <a:srcRect t="15031"/>
          <a:stretch>
            <a:fillRect/>
          </a:stretch>
        </p:blipFill>
        <p:spPr bwMode="auto">
          <a:xfrm>
            <a:off x="0" y="0"/>
            <a:ext cx="9144000" cy="6858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Desktop\zoo training  2019\picture\concept-of-gene-9-638.jpg"/>
          <p:cNvPicPr>
            <a:picLocks noChangeAspect="1" noChangeArrowheads="1"/>
          </p:cNvPicPr>
          <p:nvPr/>
        </p:nvPicPr>
        <p:blipFill>
          <a:blip r:embed="rId2"/>
          <a:srcRect l="7367" t="19937" r="11128" b="4906"/>
          <a:stretch>
            <a:fillRect/>
          </a:stretch>
        </p:blipFill>
        <p:spPr bwMode="auto">
          <a:xfrm>
            <a:off x="0" y="0"/>
            <a:ext cx="9245600" cy="6858000"/>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Related image"/>
          <p:cNvPicPr>
            <a:picLocks noChangeAspect="1" noChangeArrowheads="1"/>
          </p:cNvPicPr>
          <p:nvPr/>
        </p:nvPicPr>
        <p:blipFill>
          <a:blip r:embed="rId2"/>
          <a:srcRect t="14444"/>
          <a:stretch>
            <a:fillRect/>
          </a:stretch>
        </p:blipFill>
        <p:spPr bwMode="auto">
          <a:xfrm>
            <a:off x="0" y="0"/>
            <a:ext cx="9144000" cy="685800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AutoShape 2" descr="Image result for central dogm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9876" name="Picture 4" descr="Image result for central dogma"/>
          <p:cNvPicPr>
            <a:picLocks noChangeAspect="1" noChangeArrowheads="1"/>
          </p:cNvPicPr>
          <p:nvPr/>
        </p:nvPicPr>
        <p:blipFill>
          <a:blip r:embed="rId2"/>
          <a:srcRect/>
          <a:stretch>
            <a:fillRect/>
          </a:stretch>
        </p:blipFill>
        <p:spPr bwMode="auto">
          <a:xfrm>
            <a:off x="0" y="0"/>
            <a:ext cx="9144000" cy="3333750"/>
          </a:xfrm>
          <a:prstGeom prst="rect">
            <a:avLst/>
          </a:prstGeom>
          <a:noFill/>
        </p:spPr>
      </p:pic>
      <p:pic>
        <p:nvPicPr>
          <p:cNvPr id="79877" name="Picture 5" descr="C:\Users\admin\Desktop\zoo training  2019\picture\central-dogma_med.jpeg"/>
          <p:cNvPicPr>
            <a:picLocks noChangeAspect="1" noChangeArrowheads="1"/>
          </p:cNvPicPr>
          <p:nvPr/>
        </p:nvPicPr>
        <p:blipFill>
          <a:blip r:embed="rId3"/>
          <a:srcRect/>
          <a:stretch>
            <a:fillRect/>
          </a:stretch>
        </p:blipFill>
        <p:spPr bwMode="auto">
          <a:xfrm>
            <a:off x="0" y="3200400"/>
            <a:ext cx="9144000" cy="365760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http://cdn.biologydiscussion.com/wp-content/uploads/2016/07/clip_image002-202.jpg"/>
          <p:cNvPicPr>
            <a:picLocks noChangeAspect="1" noChangeArrowheads="1"/>
          </p:cNvPicPr>
          <p:nvPr/>
        </p:nvPicPr>
        <p:blipFill>
          <a:blip r:embed="rId2"/>
          <a:srcRect t="16494"/>
          <a:stretch>
            <a:fillRect/>
          </a:stretch>
        </p:blipFill>
        <p:spPr bwMode="auto">
          <a:xfrm>
            <a:off x="0" y="1505262"/>
            <a:ext cx="9144000" cy="2990538"/>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AutoShape 2" descr="Image result for transcription unit and the gene both prokaryotic and eukaryoti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0900" name="AutoShape 4" descr="Image result for transcription unit and the gene both prokaryotic and eukaryoti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0902" name="AutoShape 6" descr="Image result for transcription unit and the gene both prokaryotic and eukaryoti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0905" name="Picture 9" descr="Image result for monocistronic vs polycistronic"/>
          <p:cNvPicPr>
            <a:picLocks noChangeAspect="1" noChangeArrowheads="1"/>
          </p:cNvPicPr>
          <p:nvPr/>
        </p:nvPicPr>
        <p:blipFill>
          <a:blip r:embed="rId2"/>
          <a:srcRect l="4396" t="17949" r="53846" b="76190"/>
          <a:stretch>
            <a:fillRect/>
          </a:stretch>
        </p:blipFill>
        <p:spPr bwMode="auto">
          <a:xfrm>
            <a:off x="3352800" y="4648200"/>
            <a:ext cx="2895600" cy="304800"/>
          </a:xfrm>
          <a:prstGeom prst="rect">
            <a:avLst/>
          </a:prstGeom>
          <a:noFill/>
        </p:spPr>
      </p:pic>
      <p:pic>
        <p:nvPicPr>
          <p:cNvPr id="80907" name="Picture 11" descr="Image result for monocistronic vs polycistronic"/>
          <p:cNvPicPr>
            <a:picLocks noChangeAspect="1" noChangeArrowheads="1"/>
          </p:cNvPicPr>
          <p:nvPr/>
        </p:nvPicPr>
        <p:blipFill>
          <a:blip r:embed="rId2"/>
          <a:srcRect l="3297" t="23443" r="50549" b="48718"/>
          <a:stretch>
            <a:fillRect/>
          </a:stretch>
        </p:blipFill>
        <p:spPr bwMode="auto">
          <a:xfrm>
            <a:off x="1066800" y="5181600"/>
            <a:ext cx="3200400" cy="1447800"/>
          </a:xfrm>
          <a:prstGeom prst="rect">
            <a:avLst/>
          </a:prstGeom>
          <a:noFill/>
        </p:spPr>
      </p:pic>
      <p:pic>
        <p:nvPicPr>
          <p:cNvPr id="80909" name="Picture 13" descr="Image result for monocistronic vs polycistronic"/>
          <p:cNvPicPr>
            <a:picLocks noChangeAspect="1" noChangeArrowheads="1"/>
          </p:cNvPicPr>
          <p:nvPr/>
        </p:nvPicPr>
        <p:blipFill>
          <a:blip r:embed="rId2"/>
          <a:srcRect l="3297" t="52747" r="50549" b="25275"/>
          <a:stretch>
            <a:fillRect/>
          </a:stretch>
        </p:blipFill>
        <p:spPr bwMode="auto">
          <a:xfrm>
            <a:off x="5181600" y="5257799"/>
            <a:ext cx="3429000" cy="1224643"/>
          </a:xfrm>
          <a:prstGeom prst="rect">
            <a:avLst/>
          </a:prstGeom>
          <a:noFill/>
        </p:spPr>
      </p:pic>
      <p:sp>
        <p:nvSpPr>
          <p:cNvPr id="80911" name="AutoShape 15" descr="Image result for transcription unit and the gene both prokaryotic and eukaryoti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0913" name="AutoShape 17" descr="Image result for transcription unit and the gene both prokaryotic and eukaryoti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0915" name="AutoShape 19" descr="Image result for transcription unit and the gene both prokaryotic and eukaryoti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0917" name="AutoShape 21" descr="Image result for transcription unit and the gene both prokaryotic and eukaryoti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0919" name="AutoShape 23" descr="Image result for schematic structure of transcription uni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0921" name="AutoShape 25" descr="Image result for schematic structure of transcription uni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0925" name="Picture 29" descr="Related image"/>
          <p:cNvPicPr>
            <a:picLocks noChangeAspect="1" noChangeArrowheads="1"/>
          </p:cNvPicPr>
          <p:nvPr/>
        </p:nvPicPr>
        <p:blipFill>
          <a:blip r:embed="rId3"/>
          <a:srcRect/>
          <a:stretch>
            <a:fillRect/>
          </a:stretch>
        </p:blipFill>
        <p:spPr bwMode="auto">
          <a:xfrm>
            <a:off x="0" y="0"/>
            <a:ext cx="9144000" cy="4572000"/>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Image result for difference template and coding strand"/>
          <p:cNvPicPr>
            <a:picLocks noChangeAspect="1" noChangeArrowheads="1"/>
          </p:cNvPicPr>
          <p:nvPr/>
        </p:nvPicPr>
        <p:blipFill>
          <a:blip r:embed="rId2"/>
          <a:srcRect/>
          <a:stretch>
            <a:fillRect/>
          </a:stretch>
        </p:blipFill>
        <p:spPr bwMode="auto">
          <a:xfrm>
            <a:off x="0" y="0"/>
            <a:ext cx="9144000" cy="3133725"/>
          </a:xfrm>
          <a:prstGeom prst="rect">
            <a:avLst/>
          </a:prstGeom>
          <a:noFill/>
        </p:spPr>
      </p:pic>
      <p:pic>
        <p:nvPicPr>
          <p:cNvPr id="82948" name="Picture 4" descr="Image result for difference between template and coding strand"/>
          <p:cNvPicPr>
            <a:picLocks noChangeAspect="1" noChangeArrowheads="1"/>
          </p:cNvPicPr>
          <p:nvPr/>
        </p:nvPicPr>
        <p:blipFill>
          <a:blip r:embed="rId3"/>
          <a:srcRect/>
          <a:stretch>
            <a:fillRect/>
          </a:stretch>
        </p:blipFill>
        <p:spPr bwMode="auto">
          <a:xfrm>
            <a:off x="625041" y="3124200"/>
            <a:ext cx="8518959" cy="3376688"/>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Related image"/>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ChangeArrowheads="1"/>
          </p:cNvSpPr>
          <p:nvPr/>
        </p:nvSpPr>
        <p:spPr bwMode="auto">
          <a:xfrm>
            <a:off x="762000" y="381000"/>
            <a:ext cx="7467600"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The</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err="1" smtClean="0">
                <a:ln>
                  <a:noFill/>
                </a:ln>
                <a:effectLst/>
                <a:latin typeface="Bookman Old Style" pitchFamily="18" charset="0"/>
                <a:ea typeface="Times New Roman" pitchFamily="18" charset="0"/>
                <a:cs typeface="Latha" pitchFamily="34" charset="0"/>
              </a:rPr>
              <a:t>Pribnow</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 box</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(also known as the</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err="1" smtClean="0">
                <a:ln>
                  <a:noFill/>
                </a:ln>
                <a:effectLst/>
                <a:latin typeface="Bookman Old Style" pitchFamily="18" charset="0"/>
                <a:ea typeface="Times New Roman" pitchFamily="18" charset="0"/>
                <a:cs typeface="Latha" pitchFamily="34" charset="0"/>
              </a:rPr>
              <a:t>Pribnow</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-Schaller box) is the sequence</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1" strike="noStrike" cap="none" normalizeH="0" baseline="0" dirty="0" smtClean="0">
                <a:ln>
                  <a:noFill/>
                </a:ln>
                <a:effectLst/>
                <a:latin typeface="Bookman Old Style" pitchFamily="18" charset="0"/>
                <a:ea typeface="Times New Roman" pitchFamily="18" charset="0"/>
                <a:cs typeface="Latha" pitchFamily="34" charset="0"/>
              </a:rPr>
              <a:t>TATAAT</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of six</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hlinkClick r:id="rId2"/>
              </a:rPr>
              <a:t>nucleotides</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hlinkClick r:id="rId3"/>
              </a:rPr>
              <a:t>thymine</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hlinkClick r:id="rId4"/>
              </a:rPr>
              <a:t>adenine</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hlinkClick r:id="rId3"/>
              </a:rPr>
              <a:t>thymine</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 etc.) that is an essential part of a</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hlinkClick r:id="rId5"/>
              </a:rPr>
              <a:t>promoter</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site on</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hlinkClick r:id="rId6"/>
              </a:rPr>
              <a:t>DNA</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for</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hlinkClick r:id="rId7"/>
              </a:rPr>
              <a:t>transcription</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to occur in</a:t>
            </a:r>
            <a:r>
              <a:rPr kumimoji="0" lang="en-US" sz="2400" b="1" i="0" strike="noStrike" cap="none" normalizeH="0" baseline="0" dirty="0" smtClean="0">
                <a:ln>
                  <a:noFill/>
                </a:ln>
                <a:effectLst/>
                <a:latin typeface="Calibri"/>
                <a:ea typeface="Times New Roman" pitchFamily="18" charset="0"/>
                <a:cs typeface="Latha" pitchFamily="34" charset="0"/>
              </a:rPr>
              <a:t> </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hlinkClick r:id="rId8"/>
              </a:rPr>
              <a:t>bacteria</a:t>
            </a:r>
            <a:r>
              <a:rPr kumimoji="0" lang="en-US" sz="2400" b="1" i="0" strike="noStrike" cap="none" normalizeH="0" baseline="0" dirty="0" smtClean="0">
                <a:ln>
                  <a:noFill/>
                </a:ln>
                <a:effectLst/>
                <a:latin typeface="Bookman Old Style" pitchFamily="18" charset="0"/>
                <a:ea typeface="Times New Roman" pitchFamily="18" charset="0"/>
                <a:cs typeface="Latha" pitchFamily="34" charset="0"/>
              </a:rPr>
              <a:t> </a:t>
            </a:r>
            <a:endParaRPr kumimoji="0" lang="en-US" sz="2400" b="1" i="0"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5"/>
          <p:cNvSpPr/>
          <p:nvPr/>
        </p:nvSpPr>
        <p:spPr>
          <a:xfrm>
            <a:off x="762000" y="4038600"/>
            <a:ext cx="7391400" cy="1815882"/>
          </a:xfrm>
          <a:prstGeom prst="rect">
            <a:avLst/>
          </a:prstGeom>
        </p:spPr>
        <p:txBody>
          <a:bodyPr wrap="square">
            <a:spAutoFit/>
          </a:bodyPr>
          <a:lstStyle/>
          <a:p>
            <a:r>
              <a:rPr lang="en-US" sz="2800" b="1" dirty="0" smtClean="0"/>
              <a:t>In molecular biology, the TATA box (also called the Goldberg-</a:t>
            </a:r>
            <a:r>
              <a:rPr lang="en-US" sz="2800" b="1" dirty="0" err="1" smtClean="0"/>
              <a:t>Hogness</a:t>
            </a:r>
            <a:r>
              <a:rPr lang="en-US" sz="2800" b="1" dirty="0" smtClean="0"/>
              <a:t> box) is a sequence of DNA found in the core promoter region of genes in </a:t>
            </a:r>
            <a:r>
              <a:rPr lang="en-US" sz="2800" b="1" dirty="0" err="1" smtClean="0"/>
              <a:t>archaea</a:t>
            </a:r>
            <a:r>
              <a:rPr lang="en-US" sz="2800" b="1" dirty="0" smtClean="0"/>
              <a:t> and </a:t>
            </a:r>
            <a:r>
              <a:rPr lang="en-US" sz="2800" b="1" dirty="0" smtClean="0"/>
              <a:t>eukaryotes.</a:t>
            </a:r>
            <a:endParaRPr lang="en-US" sz="2800" b="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C00000"/>
                </a:solidFill>
              </a:rPr>
              <a:t>Transcription</a:t>
            </a:r>
            <a:endParaRPr lang="en-US" dirty="0">
              <a:solidFill>
                <a:srgbClr val="C00000"/>
              </a:solidFill>
            </a:endParaRPr>
          </a:p>
        </p:txBody>
      </p:sp>
      <p:sp>
        <p:nvSpPr>
          <p:cNvPr id="3" name="Content Placeholder 2"/>
          <p:cNvSpPr>
            <a:spLocks noGrp="1"/>
          </p:cNvSpPr>
          <p:nvPr>
            <p:ph idx="1"/>
          </p:nvPr>
        </p:nvSpPr>
        <p:spPr>
          <a:xfrm>
            <a:off x="457200" y="1371600"/>
            <a:ext cx="8229600" cy="4754563"/>
          </a:xfrm>
        </p:spPr>
        <p:txBody>
          <a:bodyPr>
            <a:normAutofit fontScale="85000" lnSpcReduction="10000"/>
          </a:bodyPr>
          <a:lstStyle/>
          <a:p>
            <a:pPr algn="just"/>
            <a:r>
              <a:rPr lang="en-US" b="1" dirty="0" smtClean="0"/>
              <a:t>Initiation</a:t>
            </a:r>
            <a:r>
              <a:rPr lang="en-US" dirty="0" smtClean="0"/>
              <a:t>: Here, the enzyme RNA polymerase binds at the promoter site of DNA. This causes the local unwinding of the DNA double helix. An initiation factor (σ) present in RNA polymerase initiates the RNA synthesis.</a:t>
            </a:r>
          </a:p>
          <a:p>
            <a:pPr algn="just"/>
            <a:r>
              <a:rPr lang="en-US" b="1" dirty="0" smtClean="0"/>
              <a:t>Elongation</a:t>
            </a:r>
            <a:r>
              <a:rPr lang="en-US" dirty="0" smtClean="0"/>
              <a:t>: The RNA chain is synthesized in the 5’-3’  direction. In this process, activated </a:t>
            </a:r>
            <a:r>
              <a:rPr lang="en-US" dirty="0" err="1" smtClean="0"/>
              <a:t>ribonucleoside</a:t>
            </a:r>
            <a:r>
              <a:rPr lang="en-US" dirty="0" smtClean="0"/>
              <a:t> </a:t>
            </a:r>
            <a:r>
              <a:rPr lang="en-US" dirty="0" err="1" smtClean="0"/>
              <a:t>triphosphates</a:t>
            </a:r>
            <a:r>
              <a:rPr lang="en-US" dirty="0" smtClean="0"/>
              <a:t> (ATP, GTP, UTP and CTP) are added. This is complementary to the base sequence in the DNA template.</a:t>
            </a:r>
          </a:p>
          <a:p>
            <a:pPr algn="just"/>
            <a:r>
              <a:rPr lang="en-US" b="1" dirty="0" smtClean="0"/>
              <a:t>Termination</a:t>
            </a:r>
            <a:r>
              <a:rPr lang="en-US" dirty="0" smtClean="0"/>
              <a:t>: A termination factor (ρ) binds to the RNA polymerase and terminates the transcription.</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r>
              <a:rPr lang="en-US" sz="4000" b="1" dirty="0" smtClean="0">
                <a:solidFill>
                  <a:srgbClr val="C00000"/>
                </a:solidFill>
              </a:rPr>
              <a:t>Process </a:t>
            </a:r>
            <a:r>
              <a:rPr lang="en-US" sz="4000" b="1" dirty="0">
                <a:solidFill>
                  <a:srgbClr val="C00000"/>
                </a:solidFill>
              </a:rPr>
              <a:t>of transcription in prokaryotes</a:t>
            </a:r>
            <a:endParaRPr lang="en-US" sz="4000" dirty="0">
              <a:solidFill>
                <a:srgbClr val="C00000"/>
              </a:solidFill>
            </a:endParaRPr>
          </a:p>
        </p:txBody>
      </p:sp>
      <p:pic>
        <p:nvPicPr>
          <p:cNvPr id="8" name="Content Placeholder 3" descr="Prokaryotic-Transcription-Enzymes-Steps-Significance.jpg"/>
          <p:cNvPicPr>
            <a:picLocks noGrp="1" noChangeAspect="1"/>
          </p:cNvPicPr>
          <p:nvPr>
            <p:ph idx="1"/>
          </p:nvPr>
        </p:nvPicPr>
        <p:blipFill>
          <a:blip r:embed="rId2"/>
          <a:stretch>
            <a:fillRect/>
          </a:stretch>
        </p:blipFill>
        <p:spPr>
          <a:xfrm>
            <a:off x="0" y="609600"/>
            <a:ext cx="9144000" cy="6248400"/>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8847"/>
            <a:ext cx="9144000" cy="3693319"/>
          </a:xfrm>
          <a:prstGeom prst="rect">
            <a:avLst/>
          </a:prstGeom>
        </p:spPr>
        <p:txBody>
          <a:bodyPr wrap="square">
            <a:spAutoFit/>
          </a:bodyPr>
          <a:lstStyle/>
          <a:p>
            <a:pPr fontAlgn="base"/>
            <a:r>
              <a:rPr lang="en-US" b="1" dirty="0" smtClean="0"/>
              <a:t>Step 1: Initiation</a:t>
            </a:r>
          </a:p>
          <a:p>
            <a:pPr fontAlgn="base"/>
            <a:r>
              <a:rPr lang="en-US" b="1" dirty="0" smtClean="0"/>
              <a:t>Initiation</a:t>
            </a:r>
            <a:r>
              <a:rPr lang="en-US" dirty="0" smtClean="0"/>
              <a:t> is the beginning of transcription. It occurs when the enzyme RNA polymerase binds to a region of a gene called the promoter. This signals the DNA to unwind so the enzyme can ‘‘read’’ the bases in one of the DNA strands. The enzyme is now ready to make a strand of mRNA with a complementary sequence of bases</a:t>
            </a:r>
            <a:r>
              <a:rPr lang="en-US" dirty="0" smtClean="0"/>
              <a:t>.</a:t>
            </a:r>
            <a:endParaRPr lang="en-US" b="1" dirty="0" smtClean="0"/>
          </a:p>
          <a:p>
            <a:pPr fontAlgn="base"/>
            <a:r>
              <a:rPr lang="en-US" b="1" dirty="0" smtClean="0"/>
              <a:t>Step </a:t>
            </a:r>
            <a:r>
              <a:rPr lang="en-US" b="1" dirty="0" smtClean="0"/>
              <a:t>2: Elongation</a:t>
            </a:r>
          </a:p>
          <a:p>
            <a:pPr fontAlgn="base"/>
            <a:r>
              <a:rPr lang="en-US" b="1" dirty="0" smtClean="0"/>
              <a:t>Elongation</a:t>
            </a:r>
            <a:r>
              <a:rPr lang="en-US" dirty="0" smtClean="0"/>
              <a:t> is the addition of nucleotides to the mRNA strand. RNA polymerase reads the unwound DNA strand and builds the mRNA molecule, using complementary base pairs. There is a brief time during this process when the newly formed RNA is bound to the unwound DNA. During this process, an adenine (A) in the DNA binds to an uracil (U) in the RNA</a:t>
            </a:r>
            <a:r>
              <a:rPr lang="en-US" dirty="0" smtClean="0"/>
              <a:t>.</a:t>
            </a:r>
            <a:endParaRPr lang="en-US" b="1" dirty="0" smtClean="0"/>
          </a:p>
          <a:p>
            <a:pPr fontAlgn="base"/>
            <a:r>
              <a:rPr lang="en-US" b="1" dirty="0" smtClean="0"/>
              <a:t>Step </a:t>
            </a:r>
            <a:r>
              <a:rPr lang="en-US" b="1" dirty="0" smtClean="0"/>
              <a:t>3: Termination</a:t>
            </a:r>
          </a:p>
          <a:p>
            <a:pPr fontAlgn="base"/>
            <a:r>
              <a:rPr lang="en-US" b="1" dirty="0" smtClean="0"/>
              <a:t>Termination</a:t>
            </a:r>
            <a:r>
              <a:rPr lang="en-US" dirty="0" smtClean="0"/>
              <a:t> is the ending of transcription, and occurs when RNA polymerase crosses a stop (termination) sequence in the gene. The mRNA strand is complete, and it detaches from DNA.</a:t>
            </a:r>
            <a:endParaRPr lang="en-US" dirty="0"/>
          </a:p>
        </p:txBody>
      </p:sp>
      <p:pic>
        <p:nvPicPr>
          <p:cNvPr id="126978" name="Picture 2" descr="Image result for importance of  sigma and rho factor"/>
          <p:cNvPicPr>
            <a:picLocks noChangeAspect="1" noChangeArrowheads="1"/>
          </p:cNvPicPr>
          <p:nvPr/>
        </p:nvPicPr>
        <p:blipFill>
          <a:blip r:embed="rId2"/>
          <a:srcRect l="10031" t="16701" r="44828" b="9812"/>
          <a:stretch>
            <a:fillRect/>
          </a:stretch>
        </p:blipFill>
        <p:spPr bwMode="auto">
          <a:xfrm>
            <a:off x="6096000" y="3733800"/>
            <a:ext cx="2369127" cy="2895600"/>
          </a:xfrm>
          <a:prstGeom prst="rect">
            <a:avLst/>
          </a:prstGeom>
          <a:noFill/>
        </p:spPr>
      </p:pic>
      <p:pic>
        <p:nvPicPr>
          <p:cNvPr id="126980" name="Picture 4" descr="Image result for importance of  sigma and rho factor"/>
          <p:cNvPicPr>
            <a:picLocks noChangeAspect="1" noChangeArrowheads="1"/>
          </p:cNvPicPr>
          <p:nvPr/>
        </p:nvPicPr>
        <p:blipFill>
          <a:blip r:embed="rId3"/>
          <a:srcRect l="12539" t="24513" r="10972" b="10863"/>
          <a:stretch>
            <a:fillRect/>
          </a:stretch>
        </p:blipFill>
        <p:spPr bwMode="auto">
          <a:xfrm>
            <a:off x="304800" y="3886200"/>
            <a:ext cx="5257800" cy="29718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7924800" cy="685800"/>
          </a:xfrm>
        </p:spPr>
        <p:txBody>
          <a:bodyPr>
            <a:normAutofit fontScale="90000"/>
          </a:bodyPr>
          <a:lstStyle/>
          <a:p>
            <a:r>
              <a:rPr lang="en-US" b="1" dirty="0" smtClean="0">
                <a:solidFill>
                  <a:srgbClr val="C00000"/>
                </a:solidFill>
              </a:rPr>
              <a:t>Properties of Genes</a:t>
            </a:r>
            <a:endParaRPr lang="en-US" b="1" dirty="0">
              <a:solidFill>
                <a:srgbClr val="C00000"/>
              </a:solidFill>
            </a:endParaRPr>
          </a:p>
        </p:txBody>
      </p:sp>
      <p:sp>
        <p:nvSpPr>
          <p:cNvPr id="3" name="Content Placeholder 2"/>
          <p:cNvSpPr>
            <a:spLocks noGrp="1"/>
          </p:cNvSpPr>
          <p:nvPr>
            <p:ph idx="1"/>
          </p:nvPr>
        </p:nvSpPr>
        <p:spPr>
          <a:xfrm>
            <a:off x="0" y="685800"/>
            <a:ext cx="9144000" cy="6172200"/>
          </a:xfrm>
        </p:spPr>
        <p:txBody>
          <a:bodyPr>
            <a:normAutofit/>
          </a:bodyPr>
          <a:lstStyle/>
          <a:p>
            <a:pPr>
              <a:buNone/>
            </a:pPr>
            <a:endParaRPr lang="en-US" dirty="0"/>
          </a:p>
          <a:p>
            <a:pPr algn="just"/>
            <a:r>
              <a:rPr lang="en-US" sz="2400" dirty="0"/>
              <a:t>Number of genes in each organism is more than the number of chromosomes; hence </a:t>
            </a:r>
            <a:r>
              <a:rPr lang="en-US" sz="2400" b="1" dirty="0"/>
              <a:t>several genes </a:t>
            </a:r>
            <a:r>
              <a:rPr lang="en-US" sz="2400" dirty="0"/>
              <a:t>are located on the same chromosome. </a:t>
            </a:r>
          </a:p>
          <a:p>
            <a:pPr algn="just"/>
            <a:r>
              <a:rPr lang="en-US" sz="2400" dirty="0"/>
              <a:t>The genes are arranged in a single linear order like </a:t>
            </a:r>
            <a:r>
              <a:rPr lang="en-US" sz="2400" b="1" dirty="0"/>
              <a:t>beads on a string</a:t>
            </a:r>
            <a:r>
              <a:rPr lang="en-US" sz="2400" dirty="0"/>
              <a:t>. </a:t>
            </a:r>
          </a:p>
          <a:p>
            <a:pPr algn="just"/>
            <a:r>
              <a:rPr lang="en-US" sz="2400" dirty="0"/>
              <a:t>Each gene occupies a specific position called </a:t>
            </a:r>
            <a:r>
              <a:rPr lang="en-US" sz="2400" b="1" dirty="0"/>
              <a:t>locus</a:t>
            </a:r>
            <a:r>
              <a:rPr lang="en-US" sz="2400" dirty="0"/>
              <a:t>. </a:t>
            </a:r>
          </a:p>
          <a:p>
            <a:pPr algn="just"/>
            <a:r>
              <a:rPr lang="en-US" sz="2400" dirty="0"/>
              <a:t>Genes may exist in several alternate forms called </a:t>
            </a:r>
            <a:r>
              <a:rPr lang="en-US" sz="2400" b="1" dirty="0"/>
              <a:t>alleles</a:t>
            </a:r>
            <a:r>
              <a:rPr lang="en-US" sz="2400" dirty="0"/>
              <a:t>. </a:t>
            </a:r>
          </a:p>
          <a:p>
            <a:pPr algn="just"/>
            <a:r>
              <a:rPr lang="en-US" sz="2400" dirty="0"/>
              <a:t>Genes may undergo sudden change in positions and composition called </a:t>
            </a:r>
            <a:r>
              <a:rPr lang="en-US" sz="2400" b="1" dirty="0"/>
              <a:t>mutations</a:t>
            </a:r>
            <a:r>
              <a:rPr lang="en-US" sz="2400" dirty="0"/>
              <a:t>. </a:t>
            </a:r>
          </a:p>
          <a:p>
            <a:pPr algn="just"/>
            <a:r>
              <a:rPr lang="en-US" sz="2400" dirty="0"/>
              <a:t>Genes are capable of </a:t>
            </a:r>
            <a:r>
              <a:rPr lang="en-US" sz="2400" b="1" dirty="0"/>
              <a:t>self-duplication</a:t>
            </a:r>
            <a:r>
              <a:rPr lang="en-US" sz="2400" dirty="0"/>
              <a:t> producing their own copies </a:t>
            </a:r>
          </a:p>
          <a:p>
            <a:pPr algn="just"/>
            <a:endParaRPr lang="en-US" sz="2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381000"/>
          </a:xfrm>
        </p:spPr>
        <p:txBody>
          <a:bodyPr>
            <a:normAutofit fontScale="90000"/>
          </a:bodyPr>
          <a:lstStyle/>
          <a:p>
            <a:r>
              <a:rPr lang="en-US" b="1" dirty="0" smtClean="0">
                <a:solidFill>
                  <a:srgbClr val="C00000"/>
                </a:solidFill>
              </a:rPr>
              <a:t>Process </a:t>
            </a:r>
            <a:r>
              <a:rPr lang="en-US" b="1" dirty="0">
                <a:solidFill>
                  <a:srgbClr val="C00000"/>
                </a:solidFill>
              </a:rPr>
              <a:t>of </a:t>
            </a:r>
            <a:r>
              <a:rPr lang="en-US" b="1" dirty="0" smtClean="0">
                <a:solidFill>
                  <a:srgbClr val="C00000"/>
                </a:solidFill>
              </a:rPr>
              <a:t>Transcription </a:t>
            </a:r>
            <a:r>
              <a:rPr lang="en-US" b="1" dirty="0">
                <a:solidFill>
                  <a:srgbClr val="C00000"/>
                </a:solidFill>
              </a:rPr>
              <a:t>in </a:t>
            </a:r>
            <a:r>
              <a:rPr lang="en-US" b="1" dirty="0" smtClean="0">
                <a:solidFill>
                  <a:srgbClr val="C00000"/>
                </a:solidFill>
              </a:rPr>
              <a:t>Eukaryotes</a:t>
            </a:r>
            <a:endParaRPr lang="en-US" dirty="0">
              <a:solidFill>
                <a:srgbClr val="C00000"/>
              </a:solidFill>
            </a:endParaRPr>
          </a:p>
        </p:txBody>
      </p:sp>
      <p:pic>
        <p:nvPicPr>
          <p:cNvPr id="6" name="Content Placeholder 5" descr="ck_58e239edd9abc.jpg"/>
          <p:cNvPicPr>
            <a:picLocks noGrp="1" noChangeAspect="1"/>
          </p:cNvPicPr>
          <p:nvPr>
            <p:ph idx="1"/>
          </p:nvPr>
        </p:nvPicPr>
        <p:blipFill>
          <a:blip r:embed="rId2"/>
          <a:srcRect b="8086"/>
          <a:stretch>
            <a:fillRect/>
          </a:stretch>
        </p:blipFill>
        <p:spPr>
          <a:xfrm>
            <a:off x="0" y="457201"/>
            <a:ext cx="9143999" cy="5486400"/>
          </a:xfrm>
        </p:spPr>
      </p:pic>
      <p:sp>
        <p:nvSpPr>
          <p:cNvPr id="4" name="Rectangle 3"/>
          <p:cNvSpPr/>
          <p:nvPr/>
        </p:nvSpPr>
        <p:spPr>
          <a:xfrm>
            <a:off x="0" y="5934670"/>
            <a:ext cx="9144000" cy="923330"/>
          </a:xfrm>
          <a:prstGeom prst="rect">
            <a:avLst/>
          </a:prstGeom>
        </p:spPr>
        <p:txBody>
          <a:bodyPr wrap="square">
            <a:spAutoFit/>
          </a:bodyPr>
          <a:lstStyle/>
          <a:p>
            <a:r>
              <a:rPr lang="en-US" dirty="0" smtClean="0"/>
              <a:t>At the 5' end, a </a:t>
            </a:r>
            <a:r>
              <a:rPr lang="en-US" b="1" dirty="0" smtClean="0"/>
              <a:t>cap</a:t>
            </a:r>
            <a:r>
              <a:rPr lang="en-US" dirty="0" smtClean="0"/>
              <a:t> is added consisting of a modified GTP (</a:t>
            </a:r>
            <a:r>
              <a:rPr lang="en-US" dirty="0" err="1" smtClean="0"/>
              <a:t>guanosine</a:t>
            </a:r>
            <a:r>
              <a:rPr lang="en-US" dirty="0" smtClean="0"/>
              <a:t> triphosphate). This occurs at the beginning of transcription. The 5' </a:t>
            </a:r>
            <a:r>
              <a:rPr lang="en-US" b="1" dirty="0" smtClean="0"/>
              <a:t>cap</a:t>
            </a:r>
            <a:r>
              <a:rPr lang="en-US" dirty="0" smtClean="0"/>
              <a:t> is used as a recognition signal for ribosomes to bind to the </a:t>
            </a:r>
            <a:r>
              <a:rPr lang="en-US" b="1" dirty="0" smtClean="0"/>
              <a:t>mRNA</a:t>
            </a:r>
            <a:r>
              <a:rPr lang="en-US" dirty="0" smtClean="0"/>
              <a:t>. At the 3' end, a poly(A) </a:t>
            </a:r>
            <a:r>
              <a:rPr lang="en-US" b="1" dirty="0" smtClean="0"/>
              <a:t>tail</a:t>
            </a:r>
            <a:r>
              <a:rPr lang="en-US" dirty="0" smtClean="0"/>
              <a:t> of 150 or more adenine nucleotides is added.</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Related image"/>
          <p:cNvPicPr>
            <a:picLocks noChangeAspect="1" noChangeArrowheads="1"/>
          </p:cNvPicPr>
          <p:nvPr/>
        </p:nvPicPr>
        <p:blipFill>
          <a:blip r:embed="rId2"/>
          <a:srcRect b="5556"/>
          <a:stretch>
            <a:fillRect/>
          </a:stretch>
        </p:blipFill>
        <p:spPr bwMode="auto">
          <a:xfrm>
            <a:off x="4953000" y="1143000"/>
            <a:ext cx="4191000" cy="4800600"/>
          </a:xfrm>
          <a:prstGeom prst="rect">
            <a:avLst/>
          </a:prstGeom>
          <a:noFill/>
        </p:spPr>
      </p:pic>
      <p:pic>
        <p:nvPicPr>
          <p:cNvPr id="124932" name="Picture 4" descr="Related image"/>
          <p:cNvPicPr>
            <a:picLocks noChangeAspect="1" noChangeArrowheads="1"/>
          </p:cNvPicPr>
          <p:nvPr/>
        </p:nvPicPr>
        <p:blipFill>
          <a:blip r:embed="rId3"/>
          <a:srcRect l="3762" t="1670" r="4702" b="14823"/>
          <a:stretch>
            <a:fillRect/>
          </a:stretch>
        </p:blipFill>
        <p:spPr bwMode="auto">
          <a:xfrm>
            <a:off x="0" y="228600"/>
            <a:ext cx="4876800" cy="6400800"/>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8" name="Picture 4" descr="Image result for process of transcription in prokaryotes"/>
          <p:cNvPicPr>
            <a:picLocks noChangeAspect="1" noChangeArrowheads="1"/>
          </p:cNvPicPr>
          <p:nvPr/>
        </p:nvPicPr>
        <p:blipFill>
          <a:blip r:embed="rId2"/>
          <a:srcRect t="10714"/>
          <a:stretch>
            <a:fillRect/>
          </a:stretch>
        </p:blipFill>
        <p:spPr bwMode="auto">
          <a:xfrm>
            <a:off x="0" y="381000"/>
            <a:ext cx="9144000" cy="3810000"/>
          </a:xfrm>
          <a:prstGeom prst="rect">
            <a:avLst/>
          </a:prstGeom>
          <a:noFill/>
        </p:spPr>
      </p:pic>
      <p:sp>
        <p:nvSpPr>
          <p:cNvPr id="4" name="Rectangle 3"/>
          <p:cNvSpPr/>
          <p:nvPr/>
        </p:nvSpPr>
        <p:spPr>
          <a:xfrm>
            <a:off x="0" y="4724400"/>
            <a:ext cx="9144000" cy="1569660"/>
          </a:xfrm>
          <a:prstGeom prst="rect">
            <a:avLst/>
          </a:prstGeom>
        </p:spPr>
        <p:txBody>
          <a:bodyPr wrap="square">
            <a:spAutoFit/>
          </a:bodyPr>
          <a:lstStyle/>
          <a:p>
            <a:pPr algn="just"/>
            <a:r>
              <a:rPr lang="en-US" sz="2400" dirty="0" smtClean="0"/>
              <a:t>At the end of transcription, the </a:t>
            </a:r>
            <a:r>
              <a:rPr lang="en-US" sz="2400" b="1" dirty="0" smtClean="0"/>
              <a:t>5</a:t>
            </a:r>
            <a:r>
              <a:rPr lang="en-US" sz="2400" dirty="0" smtClean="0"/>
              <a:t>' end of the RNA transcript contains a free triphosphate group since it was the first incorporated nucleotide in the chain. ...</a:t>
            </a:r>
            <a:r>
              <a:rPr lang="en-US" sz="2400" b="1" dirty="0" smtClean="0"/>
              <a:t>Prokaryotes do</a:t>
            </a:r>
            <a:r>
              <a:rPr lang="en-US" sz="2400" dirty="0" smtClean="0"/>
              <a:t> not </a:t>
            </a:r>
            <a:r>
              <a:rPr lang="en-US" sz="2400" b="1" dirty="0" smtClean="0"/>
              <a:t>have</a:t>
            </a:r>
            <a:r>
              <a:rPr lang="en-US" sz="2400" dirty="0" smtClean="0"/>
              <a:t> a similar </a:t>
            </a:r>
            <a:r>
              <a:rPr lang="en-US" sz="2400" b="1" dirty="0" smtClean="0"/>
              <a:t>cap</a:t>
            </a:r>
            <a:r>
              <a:rPr lang="en-US" sz="2400" dirty="0" smtClean="0"/>
              <a:t> because they use other signals for recognition by the ribosome.</a:t>
            </a:r>
            <a:endParaRPr lang="en-US" sz="24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descr="Related image"/>
          <p:cNvPicPr>
            <a:picLocks noChangeAspect="1" noChangeArrowheads="1"/>
          </p:cNvPicPr>
          <p:nvPr/>
        </p:nvPicPr>
        <p:blipFill>
          <a:blip r:embed="rId2"/>
          <a:srcRect r="35714" b="22929"/>
          <a:stretch>
            <a:fillRect/>
          </a:stretch>
        </p:blipFill>
        <p:spPr bwMode="auto">
          <a:xfrm>
            <a:off x="533400" y="0"/>
            <a:ext cx="7848600" cy="624840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Image result for mutation and genetic code"/>
          <p:cNvPicPr>
            <a:picLocks noChangeAspect="1" noChangeArrowheads="1"/>
          </p:cNvPicPr>
          <p:nvPr/>
        </p:nvPicPr>
        <p:blipFill>
          <a:blip r:embed="rId2"/>
          <a:srcRect/>
          <a:stretch>
            <a:fillRect/>
          </a:stretch>
        </p:blipFill>
        <p:spPr bwMode="auto">
          <a:xfrm>
            <a:off x="0" y="0"/>
            <a:ext cx="9160383" cy="6858000"/>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763000" cy="457200"/>
          </a:xfrm>
        </p:spPr>
        <p:txBody>
          <a:bodyPr>
            <a:noAutofit/>
          </a:bodyPr>
          <a:lstStyle/>
          <a:p>
            <a:r>
              <a:rPr lang="en-US" sz="2400" b="1" dirty="0" smtClean="0">
                <a:solidFill>
                  <a:srgbClr val="C00000"/>
                </a:solidFill>
              </a:rPr>
              <a:t>SALIENT FEATURES OF GENETIC CODE</a:t>
            </a:r>
            <a:endParaRPr lang="en-US" sz="2400" b="1" dirty="0">
              <a:solidFill>
                <a:srgbClr val="C00000"/>
              </a:solidFill>
            </a:endParaRPr>
          </a:p>
        </p:txBody>
      </p:sp>
      <p:sp>
        <p:nvSpPr>
          <p:cNvPr id="3" name="Content Placeholder 2"/>
          <p:cNvSpPr>
            <a:spLocks noGrp="1"/>
          </p:cNvSpPr>
          <p:nvPr>
            <p:ph idx="1"/>
          </p:nvPr>
        </p:nvSpPr>
        <p:spPr>
          <a:xfrm>
            <a:off x="381000" y="838200"/>
            <a:ext cx="8458200" cy="5410200"/>
          </a:xfrm>
        </p:spPr>
        <p:txBody>
          <a:bodyPr>
            <a:noAutofit/>
          </a:bodyPr>
          <a:lstStyle/>
          <a:p>
            <a:pPr algn="just"/>
            <a:r>
              <a:rPr lang="en-US" sz="2400" b="1" dirty="0" smtClean="0"/>
              <a:t>Triplet code (three-letter code)</a:t>
            </a:r>
          </a:p>
          <a:p>
            <a:pPr algn="just"/>
            <a:r>
              <a:rPr lang="en-US" sz="2400" b="1" dirty="0" smtClean="0"/>
              <a:t>Genetic code is </a:t>
            </a:r>
            <a:r>
              <a:rPr lang="en-US" b="1" dirty="0" smtClean="0">
                <a:solidFill>
                  <a:srgbClr val="FF0000"/>
                </a:solidFill>
              </a:rPr>
              <a:t>universal</a:t>
            </a:r>
          </a:p>
          <a:p>
            <a:pPr algn="just"/>
            <a:r>
              <a:rPr lang="en-US" sz="2400" b="1" dirty="0" smtClean="0">
                <a:solidFill>
                  <a:srgbClr val="FF0000"/>
                </a:solidFill>
              </a:rPr>
              <a:t>No punctuations </a:t>
            </a:r>
            <a:r>
              <a:rPr lang="en-US" sz="2400" b="1" dirty="0" smtClean="0"/>
              <a:t>are present between the adjacent </a:t>
            </a:r>
            <a:r>
              <a:rPr lang="en-US" sz="2400" b="1" dirty="0" err="1" smtClean="0"/>
              <a:t>codons</a:t>
            </a:r>
            <a:r>
              <a:rPr lang="en-US" sz="2400" b="1" dirty="0" smtClean="0"/>
              <a:t> (comma less code)</a:t>
            </a:r>
          </a:p>
          <a:p>
            <a:pPr algn="just"/>
            <a:r>
              <a:rPr lang="en-US" sz="2400" b="1" dirty="0" smtClean="0">
                <a:solidFill>
                  <a:srgbClr val="FF0000"/>
                </a:solidFill>
              </a:rPr>
              <a:t>Non-overlapping</a:t>
            </a:r>
          </a:p>
          <a:p>
            <a:pPr algn="just"/>
            <a:r>
              <a:rPr lang="en-US" sz="2400" b="1" dirty="0" smtClean="0"/>
              <a:t>A single amino acid is represented by many </a:t>
            </a:r>
            <a:r>
              <a:rPr lang="en-US" sz="2400" b="1" dirty="0" err="1" smtClean="0"/>
              <a:t>codons</a:t>
            </a:r>
            <a:r>
              <a:rPr lang="en-US" sz="2400" b="1" dirty="0" smtClean="0"/>
              <a:t>. Such </a:t>
            </a:r>
            <a:r>
              <a:rPr lang="en-US" sz="2400" b="1" dirty="0" err="1" smtClean="0"/>
              <a:t>codons</a:t>
            </a:r>
            <a:r>
              <a:rPr lang="en-US" sz="2400" b="1" dirty="0" smtClean="0"/>
              <a:t> are called </a:t>
            </a:r>
            <a:r>
              <a:rPr lang="en-US" sz="2400" b="1" dirty="0" smtClean="0">
                <a:solidFill>
                  <a:srgbClr val="FF0000"/>
                </a:solidFill>
              </a:rPr>
              <a:t>degenerate </a:t>
            </a:r>
            <a:r>
              <a:rPr lang="en-US" sz="2400" b="1" dirty="0" err="1" smtClean="0">
                <a:solidFill>
                  <a:srgbClr val="FF0000"/>
                </a:solidFill>
              </a:rPr>
              <a:t>codons</a:t>
            </a:r>
            <a:r>
              <a:rPr lang="en-US" sz="2400" b="1" dirty="0" smtClean="0"/>
              <a:t>.</a:t>
            </a:r>
          </a:p>
          <a:p>
            <a:pPr algn="just"/>
            <a:r>
              <a:rPr lang="en-US" sz="2400" b="1" dirty="0" smtClean="0"/>
              <a:t>The genetic code is </a:t>
            </a:r>
            <a:r>
              <a:rPr lang="en-US" sz="2400" b="1" dirty="0" smtClean="0">
                <a:solidFill>
                  <a:srgbClr val="FF0000"/>
                </a:solidFill>
              </a:rPr>
              <a:t>non-ambiguous</a:t>
            </a:r>
            <a:r>
              <a:rPr lang="en-US" sz="2400" b="1" dirty="0" smtClean="0"/>
              <a:t>. i.e. one </a:t>
            </a:r>
            <a:r>
              <a:rPr lang="en-US" sz="2400" b="1" dirty="0" err="1" smtClean="0"/>
              <a:t>codon</a:t>
            </a:r>
            <a:r>
              <a:rPr lang="en-US" sz="2400" b="1" dirty="0" smtClean="0"/>
              <a:t> specify only one amino acid.</a:t>
            </a:r>
          </a:p>
          <a:p>
            <a:pPr algn="just"/>
            <a:r>
              <a:rPr lang="en-US" sz="2400" b="1" dirty="0" smtClean="0">
                <a:solidFill>
                  <a:srgbClr val="FF0000"/>
                </a:solidFill>
              </a:rPr>
              <a:t>AUG</a:t>
            </a:r>
            <a:r>
              <a:rPr lang="en-US" sz="2400" b="1" dirty="0" smtClean="0"/>
              <a:t> is the initiator </a:t>
            </a:r>
            <a:r>
              <a:rPr lang="en-US" sz="2400" b="1" dirty="0" err="1" smtClean="0"/>
              <a:t>codon</a:t>
            </a:r>
            <a:r>
              <a:rPr lang="en-US" sz="2400" b="1" dirty="0" smtClean="0"/>
              <a:t>. In eukaryotes, </a:t>
            </a:r>
            <a:r>
              <a:rPr lang="en-US" sz="2400" b="1" dirty="0" err="1" smtClean="0"/>
              <a:t>methionine</a:t>
            </a:r>
            <a:r>
              <a:rPr lang="en-US" sz="2400" b="1" dirty="0" smtClean="0"/>
              <a:t> is the first amino acid and </a:t>
            </a:r>
            <a:r>
              <a:rPr lang="en-US" sz="2400" b="1" dirty="0" err="1" smtClean="0"/>
              <a:t>formyl</a:t>
            </a:r>
            <a:r>
              <a:rPr lang="en-US" sz="2400" b="1" dirty="0" smtClean="0"/>
              <a:t> </a:t>
            </a:r>
            <a:r>
              <a:rPr lang="en-US" sz="2400" b="1" dirty="0" err="1" smtClean="0"/>
              <a:t>methionine</a:t>
            </a:r>
            <a:r>
              <a:rPr lang="en-US" sz="2400" b="1" dirty="0" smtClean="0"/>
              <a:t> in prokaryotes.</a:t>
            </a:r>
          </a:p>
          <a:p>
            <a:pPr algn="just"/>
            <a:r>
              <a:rPr lang="en-US" sz="2400" b="1" dirty="0" smtClean="0"/>
              <a:t>Termination </a:t>
            </a:r>
            <a:r>
              <a:rPr lang="en-US" sz="2400" b="1" dirty="0" err="1" smtClean="0"/>
              <a:t>codons</a:t>
            </a:r>
            <a:r>
              <a:rPr lang="en-US" sz="2400" b="1" dirty="0" smtClean="0"/>
              <a:t> are UAA, UAG and UGA (non-sense </a:t>
            </a:r>
            <a:r>
              <a:rPr lang="en-US" sz="2400" b="1" dirty="0" err="1" smtClean="0"/>
              <a:t>codons</a:t>
            </a:r>
            <a:r>
              <a:rPr lang="en-US" sz="2400" b="1" dirty="0" smtClean="0"/>
              <a:t>)</a:t>
            </a:r>
            <a:endParaRPr lang="en-US" sz="2400" b="1"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620000" cy="304800"/>
          </a:xfrm>
        </p:spPr>
        <p:txBody>
          <a:bodyPr>
            <a:normAutofit fontScale="90000"/>
          </a:bodyPr>
          <a:lstStyle/>
          <a:p>
            <a:r>
              <a:rPr lang="en-US" b="1" dirty="0">
                <a:solidFill>
                  <a:srgbClr val="C00000"/>
                </a:solidFill>
              </a:rPr>
              <a:t>Mutation and genetic code</a:t>
            </a:r>
            <a:endParaRPr lang="en-US" dirty="0">
              <a:solidFill>
                <a:srgbClr val="C00000"/>
              </a:solidFill>
            </a:endParaRPr>
          </a:p>
        </p:txBody>
      </p:sp>
      <p:pic>
        <p:nvPicPr>
          <p:cNvPr id="25601" name="Picture 1"/>
          <p:cNvPicPr>
            <a:picLocks noChangeAspect="1" noChangeArrowheads="1"/>
          </p:cNvPicPr>
          <p:nvPr/>
        </p:nvPicPr>
        <p:blipFill>
          <a:blip r:embed="rId2"/>
          <a:srcRect l="11777" t="15569" r="10831" b="30660"/>
          <a:stretch>
            <a:fillRect/>
          </a:stretch>
        </p:blipFill>
        <p:spPr bwMode="auto">
          <a:xfrm>
            <a:off x="0" y="609600"/>
            <a:ext cx="9144000" cy="4572000"/>
          </a:xfrm>
          <a:prstGeom prst="rect">
            <a:avLst/>
          </a:prstGeom>
          <a:noFill/>
          <a:ln w="9525">
            <a:noFill/>
            <a:miter lim="800000"/>
            <a:headEnd/>
            <a:tailEnd/>
          </a:ln>
          <a:effectLst/>
        </p:spPr>
      </p:pic>
      <p:sp>
        <p:nvSpPr>
          <p:cNvPr id="6" name="Rectangle 5"/>
          <p:cNvSpPr/>
          <p:nvPr/>
        </p:nvSpPr>
        <p:spPr>
          <a:xfrm>
            <a:off x="0" y="5257800"/>
            <a:ext cx="9144000" cy="1938992"/>
          </a:xfrm>
          <a:prstGeom prst="rect">
            <a:avLst/>
          </a:prstGeom>
        </p:spPr>
        <p:txBody>
          <a:bodyPr wrap="square">
            <a:spAutoFit/>
          </a:bodyPr>
          <a:lstStyle/>
          <a:p>
            <a:pPr algn="just"/>
            <a:r>
              <a:rPr lang="en-US" sz="2000" b="1" dirty="0" smtClean="0"/>
              <a:t>This abnormality in </a:t>
            </a:r>
            <a:r>
              <a:rPr lang="en-US" sz="2000" b="1" dirty="0" err="1" smtClean="0"/>
              <a:t>haemoglobin</a:t>
            </a:r>
            <a:r>
              <a:rPr lang="en-US" sz="2000" b="1" dirty="0" smtClean="0"/>
              <a:t> is due to a single base substitution at the sixth codon of the beta </a:t>
            </a:r>
            <a:r>
              <a:rPr lang="en-US" sz="2000" b="1" dirty="0" err="1" smtClean="0"/>
              <a:t>globin</a:t>
            </a:r>
            <a:r>
              <a:rPr lang="en-US" sz="2000" b="1" dirty="0" smtClean="0"/>
              <a:t> gene from GAG to GTG in β -chain of </a:t>
            </a:r>
            <a:r>
              <a:rPr lang="en-US" sz="2000" b="1" dirty="0" err="1" smtClean="0"/>
              <a:t>haemoglobin</a:t>
            </a:r>
            <a:r>
              <a:rPr lang="en-US" sz="2000" b="1" dirty="0" smtClean="0"/>
              <a:t>. It results in a change of amino acid </a:t>
            </a:r>
            <a:r>
              <a:rPr lang="en-US" sz="2000" b="1" dirty="0" err="1" smtClean="0"/>
              <a:t>glutamic</a:t>
            </a:r>
            <a:r>
              <a:rPr lang="en-US" sz="2000" b="1" dirty="0" smtClean="0"/>
              <a:t> acid to valine at the 6th position of the β -chain. This is the classical example of point mutation that results in the </a:t>
            </a:r>
            <a:r>
              <a:rPr lang="en-US" sz="2000" b="1" dirty="0" smtClean="0"/>
              <a:t>change </a:t>
            </a:r>
            <a:r>
              <a:rPr lang="en-US" sz="2000" b="1" dirty="0" smtClean="0"/>
              <a:t>of amino acid residue </a:t>
            </a:r>
            <a:r>
              <a:rPr lang="en-US" sz="2000" b="1" dirty="0" err="1" smtClean="0"/>
              <a:t>glutamic</a:t>
            </a:r>
            <a:r>
              <a:rPr lang="en-US" sz="2000" b="1" dirty="0" smtClean="0"/>
              <a:t> acid to valine </a:t>
            </a:r>
          </a:p>
          <a:p>
            <a:pPr algn="just"/>
            <a:endParaRPr lang="en-US" sz="2000"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57200"/>
          </a:xfrm>
        </p:spPr>
        <p:txBody>
          <a:bodyPr>
            <a:normAutofit fontScale="90000"/>
          </a:bodyPr>
          <a:lstStyle/>
          <a:p>
            <a:r>
              <a:rPr lang="en-US" b="1" dirty="0" err="1" smtClean="0">
                <a:solidFill>
                  <a:srgbClr val="C00000"/>
                </a:solidFill>
              </a:rPr>
              <a:t>tRNA</a:t>
            </a:r>
            <a:r>
              <a:rPr lang="en-US" b="1" dirty="0" smtClean="0">
                <a:solidFill>
                  <a:srgbClr val="C00000"/>
                </a:solidFill>
              </a:rPr>
              <a:t> </a:t>
            </a:r>
            <a:r>
              <a:rPr lang="en-US" b="1" dirty="0">
                <a:solidFill>
                  <a:srgbClr val="C00000"/>
                </a:solidFill>
              </a:rPr>
              <a:t>– the adapter molecule</a:t>
            </a:r>
            <a:endParaRPr lang="en-US" dirty="0">
              <a:solidFill>
                <a:srgbClr val="C00000"/>
              </a:solidFill>
            </a:endParaRPr>
          </a:p>
        </p:txBody>
      </p:sp>
      <p:sp>
        <p:nvSpPr>
          <p:cNvPr id="3" name="Content Placeholder 2"/>
          <p:cNvSpPr>
            <a:spLocks noGrp="1"/>
          </p:cNvSpPr>
          <p:nvPr>
            <p:ph idx="1"/>
          </p:nvPr>
        </p:nvSpPr>
        <p:spPr>
          <a:xfrm>
            <a:off x="457200" y="685800"/>
            <a:ext cx="8229600" cy="5440363"/>
          </a:xfrm>
        </p:spPr>
        <p:txBody>
          <a:bodyPr>
            <a:normAutofit/>
          </a:bodyPr>
          <a:lstStyle/>
          <a:p>
            <a:endParaRPr lang="en-US" dirty="0"/>
          </a:p>
          <a:p>
            <a:pPr algn="just"/>
            <a:r>
              <a:rPr lang="en-US" dirty="0"/>
              <a:t>The transfer RNA, (</a:t>
            </a:r>
            <a:r>
              <a:rPr lang="en-US" dirty="0" err="1"/>
              <a:t>tRNA</a:t>
            </a:r>
            <a:r>
              <a:rPr lang="en-US" dirty="0"/>
              <a:t>) molecule of a cell acts as a vehicle that picks up the amino acids scattered through the cytoplasm and also reads specific codes of mRNA molecules. Hence it is called an </a:t>
            </a:r>
            <a:r>
              <a:rPr lang="en-US" b="1" dirty="0"/>
              <a:t>adapter molecule</a:t>
            </a:r>
            <a:r>
              <a:rPr lang="en-US" b="1" dirty="0" smtClean="0"/>
              <a:t>.</a:t>
            </a:r>
          </a:p>
          <a:p>
            <a:pPr algn="just"/>
            <a:r>
              <a:rPr lang="en-US" dirty="0" smtClean="0"/>
              <a:t>The </a:t>
            </a:r>
            <a:r>
              <a:rPr lang="en-US" dirty="0"/>
              <a:t>process of addition of amino acid to </a:t>
            </a:r>
            <a:r>
              <a:rPr lang="en-US" dirty="0" err="1"/>
              <a:t>tRNA</a:t>
            </a:r>
            <a:r>
              <a:rPr lang="en-US" dirty="0"/>
              <a:t> is known as </a:t>
            </a:r>
            <a:r>
              <a:rPr lang="en-US" b="1" dirty="0" err="1"/>
              <a:t>aminoacylation</a:t>
            </a:r>
            <a:r>
              <a:rPr lang="en-US" b="1" dirty="0"/>
              <a:t> or charging and the resultant product is called </a:t>
            </a:r>
            <a:r>
              <a:rPr lang="en-US" b="1" dirty="0" err="1"/>
              <a:t>aminoacyl</a:t>
            </a:r>
            <a:r>
              <a:rPr lang="en-US" b="1" dirty="0"/>
              <a:t>- </a:t>
            </a:r>
            <a:r>
              <a:rPr lang="en-US" b="1" dirty="0" err="1"/>
              <a:t>tRNA</a:t>
            </a:r>
            <a:r>
              <a:rPr lang="en-US" b="1" dirty="0"/>
              <a:t> (charged </a:t>
            </a:r>
            <a:r>
              <a:rPr lang="en-US" b="1" dirty="0" err="1"/>
              <a:t>tRNA</a:t>
            </a:r>
            <a:r>
              <a:rPr lang="en-US" b="1" dirty="0"/>
              <a:t>).</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a:t/>
            </a:r>
            <a:br>
              <a:rPr lang="en-US" dirty="0"/>
            </a:br>
            <a:r>
              <a:rPr lang="en-US" sz="4000" b="1" dirty="0">
                <a:solidFill>
                  <a:srgbClr val="C00000"/>
                </a:solidFill>
              </a:rPr>
              <a:t>Holley’s two-dimensional clover leaf model of transfer RNA </a:t>
            </a:r>
            <a:r>
              <a:rPr lang="en-US" b="1" dirty="0"/>
              <a:t/>
            </a:r>
            <a:br>
              <a:rPr lang="en-US" b="1" dirty="0"/>
            </a:br>
            <a:endParaRPr lang="en-US" dirty="0"/>
          </a:p>
        </p:txBody>
      </p:sp>
      <p:pic>
        <p:nvPicPr>
          <p:cNvPr id="23553" name="Picture 1"/>
          <p:cNvPicPr>
            <a:picLocks noChangeAspect="1" noChangeArrowheads="1"/>
          </p:cNvPicPr>
          <p:nvPr/>
        </p:nvPicPr>
        <p:blipFill>
          <a:blip r:embed="rId2"/>
          <a:srcRect l="50000" t="6679" r="8780" b="21119"/>
          <a:stretch>
            <a:fillRect/>
          </a:stretch>
        </p:blipFill>
        <p:spPr bwMode="auto">
          <a:xfrm>
            <a:off x="0" y="1143001"/>
            <a:ext cx="5334000" cy="5715000"/>
          </a:xfrm>
          <a:prstGeom prst="rect">
            <a:avLst/>
          </a:prstGeom>
          <a:noFill/>
          <a:ln w="9525">
            <a:noFill/>
            <a:miter lim="800000"/>
            <a:headEnd/>
            <a:tailEnd/>
          </a:ln>
          <a:effectLst/>
        </p:spPr>
      </p:pic>
      <p:sp>
        <p:nvSpPr>
          <p:cNvPr id="7" name="Rectangle 6"/>
          <p:cNvSpPr/>
          <p:nvPr/>
        </p:nvSpPr>
        <p:spPr>
          <a:xfrm>
            <a:off x="4724400" y="1828800"/>
            <a:ext cx="4419600" cy="1754326"/>
          </a:xfrm>
          <a:prstGeom prst="rect">
            <a:avLst/>
          </a:prstGeom>
        </p:spPr>
        <p:txBody>
          <a:bodyPr wrap="square">
            <a:spAutoFit/>
          </a:bodyPr>
          <a:lstStyle/>
          <a:p>
            <a:pPr algn="just"/>
            <a:r>
              <a:rPr lang="en-US" dirty="0" smtClean="0"/>
              <a:t>The </a:t>
            </a:r>
            <a:r>
              <a:rPr lang="en-US" dirty="0" smtClean="0"/>
              <a:t>transfer RNA, (tRNA) molecule of a cell acts as a vehicle that picks up the amino acids scattered through the cytoplasm and also reads specific codes of mRNA molecules. Hence it is called an </a:t>
            </a:r>
            <a:r>
              <a:rPr lang="en-US" b="1" dirty="0" smtClean="0"/>
              <a:t>adapter molecule. This term was postulated by Francis Crick. </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Related image"/>
          <p:cNvPicPr>
            <a:picLocks noChangeAspect="1" noChangeArrowheads="1"/>
          </p:cNvPicPr>
          <p:nvPr/>
        </p:nvPicPr>
        <p:blipFill>
          <a:blip r:embed="rId2"/>
          <a:srcRect r="2041" b="25532"/>
          <a:stretch>
            <a:fillRect/>
          </a:stretch>
        </p:blipFill>
        <p:spPr bwMode="auto">
          <a:xfrm>
            <a:off x="0" y="0"/>
            <a:ext cx="9144000" cy="65532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Gene</a:t>
            </a:r>
            <a:endParaRPr lang="en-US" b="1" dirty="0">
              <a:solidFill>
                <a:srgbClr val="C00000"/>
              </a:solidFill>
            </a:endParaRPr>
          </a:p>
        </p:txBody>
      </p:sp>
      <p:pic>
        <p:nvPicPr>
          <p:cNvPr id="4" name="Content Placeholder 3" descr="gene.png"/>
          <p:cNvPicPr>
            <a:picLocks noGrp="1" noChangeAspect="1"/>
          </p:cNvPicPr>
          <p:nvPr>
            <p:ph idx="1"/>
          </p:nvPr>
        </p:nvPicPr>
        <p:blipFill>
          <a:blip r:embed="rId2"/>
          <a:stretch>
            <a:fillRect/>
          </a:stretch>
        </p:blipFill>
        <p:spPr>
          <a:xfrm>
            <a:off x="479774" y="1600200"/>
            <a:ext cx="8184451" cy="4525963"/>
          </a:xfr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533400"/>
          </a:xfrm>
        </p:spPr>
        <p:txBody>
          <a:bodyPr>
            <a:normAutofit fontScale="90000"/>
          </a:bodyPr>
          <a:lstStyle/>
          <a:p>
            <a:r>
              <a:rPr lang="en-US" b="1" dirty="0" smtClean="0"/>
              <a:t>Steps </a:t>
            </a:r>
            <a:r>
              <a:rPr lang="en-US" b="1" dirty="0"/>
              <a:t>involved in charging </a:t>
            </a:r>
            <a:r>
              <a:rPr lang="en-US" b="1" dirty="0" err="1"/>
              <a:t>tRNA</a:t>
            </a:r>
            <a:r>
              <a:rPr lang="en-US" b="1" dirty="0"/>
              <a:t>.</a:t>
            </a:r>
            <a:endParaRPr lang="en-US" dirty="0"/>
          </a:p>
        </p:txBody>
      </p:sp>
      <p:pic>
        <p:nvPicPr>
          <p:cNvPr id="22529" name="Picture 1"/>
          <p:cNvPicPr>
            <a:picLocks noChangeAspect="1" noChangeArrowheads="1"/>
          </p:cNvPicPr>
          <p:nvPr/>
        </p:nvPicPr>
        <p:blipFill>
          <a:blip r:embed="rId2"/>
          <a:srcRect l="11304" t="3791" r="50841" b="8123"/>
          <a:stretch>
            <a:fillRect/>
          </a:stretch>
        </p:blipFill>
        <p:spPr bwMode="auto">
          <a:xfrm>
            <a:off x="0" y="609600"/>
            <a:ext cx="4800600" cy="6248400"/>
          </a:xfrm>
          <a:prstGeom prst="rect">
            <a:avLst/>
          </a:prstGeom>
          <a:noFill/>
          <a:ln w="9525">
            <a:noFill/>
            <a:miter lim="800000"/>
            <a:headEnd/>
            <a:tailEnd/>
          </a:ln>
          <a:effectLst/>
        </p:spPr>
      </p:pic>
      <p:pic>
        <p:nvPicPr>
          <p:cNvPr id="22531" name="Picture 3" descr="Image result for charging of trna"/>
          <p:cNvPicPr>
            <a:picLocks noChangeAspect="1" noChangeArrowheads="1"/>
          </p:cNvPicPr>
          <p:nvPr/>
        </p:nvPicPr>
        <p:blipFill>
          <a:blip r:embed="rId3"/>
          <a:srcRect t="18372" r="57367" b="23173"/>
          <a:stretch>
            <a:fillRect/>
          </a:stretch>
        </p:blipFill>
        <p:spPr bwMode="auto">
          <a:xfrm>
            <a:off x="4648200" y="762000"/>
            <a:ext cx="4528457" cy="5867400"/>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Translation</a:t>
            </a:r>
            <a:br>
              <a:rPr lang="en-US" b="1" dirty="0" smtClean="0">
                <a:solidFill>
                  <a:srgbClr val="C00000"/>
                </a:solidFill>
              </a:rPr>
            </a:br>
            <a:r>
              <a:rPr lang="en-US" b="1" dirty="0" smtClean="0">
                <a:solidFill>
                  <a:srgbClr val="C00000"/>
                </a:solidFill>
              </a:rPr>
              <a:t> (PROTEIN SYNTHESIS)</a:t>
            </a:r>
            <a:endParaRPr lang="en-US" b="1" dirty="0">
              <a:solidFill>
                <a:srgbClr val="C00000"/>
              </a:solidFill>
            </a:endParaRPr>
          </a:p>
        </p:txBody>
      </p:sp>
      <p:sp>
        <p:nvSpPr>
          <p:cNvPr id="3" name="Content Placeholder 2"/>
          <p:cNvSpPr>
            <a:spLocks noGrp="1"/>
          </p:cNvSpPr>
          <p:nvPr>
            <p:ph idx="1"/>
          </p:nvPr>
        </p:nvSpPr>
        <p:spPr/>
        <p:txBody>
          <a:bodyPr>
            <a:normAutofit/>
          </a:bodyPr>
          <a:lstStyle/>
          <a:p>
            <a:pPr>
              <a:buNone/>
            </a:pPr>
            <a:r>
              <a:rPr lang="en-US" b="1" dirty="0" smtClean="0">
                <a:solidFill>
                  <a:srgbClr val="002060"/>
                </a:solidFill>
              </a:rPr>
              <a:t>It takes place in </a:t>
            </a:r>
            <a:r>
              <a:rPr lang="en-US" b="1" dirty="0" err="1" smtClean="0">
                <a:solidFill>
                  <a:srgbClr val="002060"/>
                </a:solidFill>
              </a:rPr>
              <a:t>ribosomes</a:t>
            </a:r>
            <a:r>
              <a:rPr lang="en-US" b="1" dirty="0" smtClean="0">
                <a:solidFill>
                  <a:srgbClr val="002060"/>
                </a:solidFill>
              </a:rPr>
              <a:t>. Includes 4 steps</a:t>
            </a:r>
          </a:p>
          <a:p>
            <a:endParaRPr lang="en-US" dirty="0" smtClean="0"/>
          </a:p>
          <a:p>
            <a:r>
              <a:rPr lang="en-US" b="1" dirty="0" smtClean="0"/>
              <a:t>CHARGING OF </a:t>
            </a:r>
            <a:r>
              <a:rPr lang="en-US" b="1" dirty="0" err="1" smtClean="0"/>
              <a:t>tRNA</a:t>
            </a:r>
            <a:endParaRPr lang="en-US" b="1" dirty="0" smtClean="0"/>
          </a:p>
          <a:p>
            <a:r>
              <a:rPr lang="en-US" b="1" dirty="0" smtClean="0"/>
              <a:t>INITIATION</a:t>
            </a:r>
          </a:p>
          <a:p>
            <a:r>
              <a:rPr lang="en-US" b="1" dirty="0" smtClean="0"/>
              <a:t>ELONGATION</a:t>
            </a:r>
          </a:p>
          <a:p>
            <a:r>
              <a:rPr lang="en-US" b="1" dirty="0" smtClean="0"/>
              <a:t>TERMINATION</a:t>
            </a:r>
            <a:endParaRPr lang="en-US" b="1"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b="1" dirty="0" smtClean="0">
                <a:solidFill>
                  <a:srgbClr val="C00000"/>
                </a:solidFill>
              </a:rPr>
              <a:t>2. INITIATION</a:t>
            </a:r>
            <a:endParaRPr lang="en-US" b="1" dirty="0">
              <a:solidFill>
                <a:srgbClr val="C00000"/>
              </a:solidFill>
            </a:endParaRPr>
          </a:p>
        </p:txBody>
      </p:sp>
      <p:sp>
        <p:nvSpPr>
          <p:cNvPr id="3" name="Content Placeholder 2"/>
          <p:cNvSpPr>
            <a:spLocks noGrp="1"/>
          </p:cNvSpPr>
          <p:nvPr>
            <p:ph idx="1"/>
          </p:nvPr>
        </p:nvSpPr>
        <p:spPr>
          <a:xfrm>
            <a:off x="228600" y="1143000"/>
            <a:ext cx="8686800" cy="5410200"/>
          </a:xfrm>
        </p:spPr>
        <p:txBody>
          <a:bodyPr>
            <a:noAutofit/>
          </a:bodyPr>
          <a:lstStyle/>
          <a:p>
            <a:pPr algn="just"/>
            <a:r>
              <a:rPr lang="en-US" sz="2800" b="1" dirty="0" smtClean="0"/>
              <a:t>It begins at the 5’-end of mRNA in the presence of an initiation factor.</a:t>
            </a:r>
          </a:p>
          <a:p>
            <a:pPr algn="just"/>
            <a:r>
              <a:rPr lang="en-US" sz="2800" b="1" dirty="0" smtClean="0"/>
              <a:t>mRNA is transcribed from DNA to the </a:t>
            </a:r>
            <a:r>
              <a:rPr lang="en-US" sz="2800" b="1" dirty="0" err="1" smtClean="0"/>
              <a:t>ribosomes</a:t>
            </a:r>
            <a:r>
              <a:rPr lang="en-US" sz="2800" b="1" dirty="0" smtClean="0"/>
              <a:t> for protein synthesis.</a:t>
            </a:r>
          </a:p>
          <a:p>
            <a:pPr algn="just"/>
            <a:r>
              <a:rPr lang="en-US" sz="2800" b="1" dirty="0" smtClean="0"/>
              <a:t>The mRNA binds to the small subunit of ribosome. Now the large subunit binds to the small subunit to complete the initiation complex.</a:t>
            </a:r>
          </a:p>
          <a:p>
            <a:pPr algn="just"/>
            <a:r>
              <a:rPr lang="en-US" sz="2800" b="1" dirty="0" smtClean="0"/>
              <a:t>Large subunit has 2 binding sites for </a:t>
            </a:r>
            <a:r>
              <a:rPr lang="en-US" sz="2800" b="1" dirty="0" err="1" smtClean="0"/>
              <a:t>tRNA</a:t>
            </a:r>
            <a:r>
              <a:rPr lang="en-US" sz="2800" b="1" dirty="0" smtClean="0"/>
              <a:t>- </a:t>
            </a:r>
            <a:r>
              <a:rPr lang="en-US" sz="2800" b="1" dirty="0" err="1" smtClean="0"/>
              <a:t>aminoacyl</a:t>
            </a:r>
            <a:r>
              <a:rPr lang="en-US" sz="2800" b="1" dirty="0" smtClean="0"/>
              <a:t> </a:t>
            </a:r>
            <a:r>
              <a:rPr lang="en-US" sz="2800" b="1" dirty="0" err="1" smtClean="0"/>
              <a:t>tRNA</a:t>
            </a:r>
            <a:r>
              <a:rPr lang="en-US" sz="2800" b="1" dirty="0" smtClean="0"/>
              <a:t> binding site (A site) and </a:t>
            </a:r>
            <a:r>
              <a:rPr lang="en-US" sz="2800" b="1" dirty="0" err="1" smtClean="0"/>
              <a:t>peptidyl</a:t>
            </a:r>
            <a:r>
              <a:rPr lang="en-US" sz="2800" b="1" dirty="0" smtClean="0"/>
              <a:t> site (P site).</a:t>
            </a:r>
          </a:p>
          <a:p>
            <a:pPr algn="just"/>
            <a:r>
              <a:rPr lang="en-US" sz="2800" b="1" dirty="0" smtClean="0"/>
              <a:t>Initiation </a:t>
            </a:r>
            <a:r>
              <a:rPr lang="en-US" sz="2800" b="1" dirty="0" err="1" smtClean="0"/>
              <a:t>codon</a:t>
            </a:r>
            <a:r>
              <a:rPr lang="en-US" sz="2800" b="1" dirty="0" smtClean="0"/>
              <a:t> for </a:t>
            </a:r>
            <a:r>
              <a:rPr lang="en-US" sz="2800" b="1" dirty="0" err="1" smtClean="0"/>
              <a:t>methionine</a:t>
            </a:r>
            <a:r>
              <a:rPr lang="en-US" sz="2800" b="1" dirty="0" smtClean="0"/>
              <a:t> is AUG. So </a:t>
            </a:r>
            <a:r>
              <a:rPr lang="en-US" sz="2800" b="1" dirty="0" err="1" smtClean="0"/>
              <a:t>methionyl</a:t>
            </a:r>
            <a:r>
              <a:rPr lang="en-US" sz="2800" b="1" dirty="0" smtClean="0"/>
              <a:t> </a:t>
            </a:r>
            <a:r>
              <a:rPr lang="en-US" sz="2800" b="1" dirty="0" err="1" smtClean="0"/>
              <a:t>tRNA</a:t>
            </a:r>
            <a:r>
              <a:rPr lang="en-US" sz="2800" b="1" dirty="0" smtClean="0"/>
              <a:t> complex would have UAC at the </a:t>
            </a:r>
            <a:r>
              <a:rPr lang="en-US" sz="2800" b="1" dirty="0" err="1" smtClean="0"/>
              <a:t>Anticodon</a:t>
            </a:r>
            <a:r>
              <a:rPr lang="en-US" sz="2800" b="1" dirty="0" smtClean="0"/>
              <a:t> site.</a:t>
            </a:r>
            <a:endParaRPr lang="en-US" sz="2800" b="1"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fontScale="90000"/>
          </a:bodyPr>
          <a:lstStyle/>
          <a:p>
            <a:r>
              <a:rPr lang="en-US" b="1" dirty="0" smtClean="0">
                <a:solidFill>
                  <a:srgbClr val="C00000"/>
                </a:solidFill>
              </a:rPr>
              <a:t>INITIATION</a:t>
            </a:r>
            <a:endParaRPr lang="en-US" dirty="0"/>
          </a:p>
        </p:txBody>
      </p:sp>
      <p:pic>
        <p:nvPicPr>
          <p:cNvPr id="18434" name="Picture 2"/>
          <p:cNvPicPr>
            <a:picLocks noChangeAspect="1" noChangeArrowheads="1"/>
          </p:cNvPicPr>
          <p:nvPr/>
        </p:nvPicPr>
        <p:blipFill>
          <a:blip r:embed="rId2"/>
          <a:srcRect l="52524" t="2347" r="14649" b="8123"/>
          <a:stretch>
            <a:fillRect/>
          </a:stretch>
        </p:blipFill>
        <p:spPr bwMode="auto">
          <a:xfrm>
            <a:off x="1" y="533400"/>
            <a:ext cx="4343399" cy="6324600"/>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a:srcRect l="51682" t="14432" r="12986" b="26384"/>
          <a:stretch>
            <a:fillRect/>
          </a:stretch>
        </p:blipFill>
        <p:spPr bwMode="auto">
          <a:xfrm>
            <a:off x="4800600" y="533400"/>
            <a:ext cx="4343400" cy="4572000"/>
          </a:xfrm>
          <a:prstGeom prst="rect">
            <a:avLst/>
          </a:prstGeom>
          <a:noFill/>
          <a:ln w="9525">
            <a:noFill/>
            <a:miter lim="800000"/>
            <a:headEnd/>
            <a:tailEnd/>
          </a:ln>
          <a:effectLst/>
        </p:spPr>
      </p:pic>
      <p:sp>
        <p:nvSpPr>
          <p:cNvPr id="8" name="Rectangle 7"/>
          <p:cNvSpPr/>
          <p:nvPr/>
        </p:nvSpPr>
        <p:spPr>
          <a:xfrm>
            <a:off x="4343400" y="4953000"/>
            <a:ext cx="4572000" cy="1938992"/>
          </a:xfrm>
          <a:prstGeom prst="rect">
            <a:avLst/>
          </a:prstGeom>
        </p:spPr>
        <p:txBody>
          <a:bodyPr>
            <a:spAutoFit/>
          </a:bodyPr>
          <a:lstStyle/>
          <a:p>
            <a:pPr algn="just"/>
            <a:r>
              <a:rPr lang="en-US" sz="2400" dirty="0" smtClean="0"/>
              <a:t>In </a:t>
            </a:r>
            <a:r>
              <a:rPr lang="en-US" sz="2400" dirty="0" smtClean="0"/>
              <a:t>prokaryotes, N - </a:t>
            </a:r>
            <a:r>
              <a:rPr lang="en-US" sz="2400" dirty="0" err="1" smtClean="0"/>
              <a:t>formyl</a:t>
            </a:r>
            <a:r>
              <a:rPr lang="en-US" sz="2400" dirty="0" smtClean="0"/>
              <a:t> methionine (f met) is attached to the initiator tRNA whereas in eukaryotes unmodified methionine is used. </a:t>
            </a:r>
            <a:endParaRPr lang="en-US" sz="24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Related image"/>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descr="Image result for Shine â Dalgarno sequence or S-D sequence."/>
          <p:cNvPicPr>
            <a:picLocks noChangeAspect="1" noChangeArrowheads="1"/>
          </p:cNvPicPr>
          <p:nvPr/>
        </p:nvPicPr>
        <p:blipFill>
          <a:blip r:embed="rId2"/>
          <a:srcRect/>
          <a:stretch>
            <a:fillRect/>
          </a:stretch>
        </p:blipFill>
        <p:spPr bwMode="auto">
          <a:xfrm>
            <a:off x="0" y="-1"/>
            <a:ext cx="9144000" cy="6858001"/>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solidFill>
                  <a:srgbClr val="C00000"/>
                </a:solidFill>
              </a:rPr>
              <a:t>3. ELONGATION</a:t>
            </a:r>
            <a:endParaRPr lang="en-US" b="1" dirty="0">
              <a:solidFill>
                <a:srgbClr val="C00000"/>
              </a:solidFill>
            </a:endParaRPr>
          </a:p>
        </p:txBody>
      </p:sp>
      <p:sp>
        <p:nvSpPr>
          <p:cNvPr id="3" name="Content Placeholder 2"/>
          <p:cNvSpPr>
            <a:spLocks noGrp="1"/>
          </p:cNvSpPr>
          <p:nvPr>
            <p:ph idx="1"/>
          </p:nvPr>
        </p:nvSpPr>
        <p:spPr>
          <a:xfrm>
            <a:off x="457200" y="1143000"/>
            <a:ext cx="8305800" cy="5410200"/>
          </a:xfrm>
        </p:spPr>
        <p:txBody>
          <a:bodyPr>
            <a:normAutofit/>
          </a:bodyPr>
          <a:lstStyle/>
          <a:p>
            <a:pPr algn="just"/>
            <a:r>
              <a:rPr lang="en-US" dirty="0" smtClean="0"/>
              <a:t>At the P site the first </a:t>
            </a:r>
            <a:r>
              <a:rPr lang="en-US" dirty="0" err="1" smtClean="0"/>
              <a:t>codon</a:t>
            </a:r>
            <a:r>
              <a:rPr lang="en-US" dirty="0" smtClean="0"/>
              <a:t> of mRNA binds with </a:t>
            </a:r>
            <a:r>
              <a:rPr lang="en-US" dirty="0" err="1" smtClean="0"/>
              <a:t>Anticodon</a:t>
            </a:r>
            <a:r>
              <a:rPr lang="en-US" dirty="0" smtClean="0"/>
              <a:t> of </a:t>
            </a:r>
            <a:r>
              <a:rPr lang="en-US" dirty="0" err="1" smtClean="0"/>
              <a:t>methionyl</a:t>
            </a:r>
            <a:r>
              <a:rPr lang="en-US" dirty="0" smtClean="0"/>
              <a:t> </a:t>
            </a:r>
            <a:r>
              <a:rPr lang="en-US" dirty="0" err="1" smtClean="0"/>
              <a:t>tRNA</a:t>
            </a:r>
            <a:r>
              <a:rPr lang="en-US" dirty="0" smtClean="0"/>
              <a:t> complex.</a:t>
            </a:r>
          </a:p>
          <a:p>
            <a:pPr algn="just"/>
            <a:r>
              <a:rPr lang="en-US" dirty="0" smtClean="0"/>
              <a:t>Then another </a:t>
            </a:r>
            <a:r>
              <a:rPr lang="en-US" dirty="0" err="1" smtClean="0"/>
              <a:t>aminoacyl</a:t>
            </a:r>
            <a:r>
              <a:rPr lang="en-US" dirty="0" smtClean="0"/>
              <a:t> </a:t>
            </a:r>
            <a:r>
              <a:rPr lang="en-US" dirty="0" err="1" smtClean="0"/>
              <a:t>tRNA</a:t>
            </a:r>
            <a:r>
              <a:rPr lang="en-US" dirty="0" smtClean="0"/>
              <a:t> complex with an appropriate amino acid enters the ribosome and attaches to the A site. Its </a:t>
            </a:r>
            <a:r>
              <a:rPr lang="en-US" dirty="0" err="1" smtClean="0"/>
              <a:t>Anticodon</a:t>
            </a:r>
            <a:r>
              <a:rPr lang="en-US" dirty="0" smtClean="0"/>
              <a:t> binds to the second </a:t>
            </a:r>
            <a:r>
              <a:rPr lang="en-US" dirty="0" err="1" smtClean="0"/>
              <a:t>codon</a:t>
            </a:r>
            <a:r>
              <a:rPr lang="en-US" dirty="0" smtClean="0"/>
              <a:t> on the mRNA and a peptide bond is formed between first and second amino acids. This is catalyzed by an enzyme, </a:t>
            </a:r>
            <a:r>
              <a:rPr lang="en-US" dirty="0" err="1" smtClean="0"/>
              <a:t>peptidyl</a:t>
            </a:r>
            <a:r>
              <a:rPr lang="en-US" dirty="0" smtClean="0"/>
              <a:t> </a:t>
            </a:r>
            <a:r>
              <a:rPr lang="en-US" dirty="0" err="1" smtClean="0"/>
              <a:t>transferase</a:t>
            </a:r>
            <a:r>
              <a:rPr lang="en-US" dirty="0" smtClean="0"/>
              <a:t>.</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838200"/>
          </a:xfrm>
        </p:spPr>
        <p:txBody>
          <a:bodyPr/>
          <a:lstStyle/>
          <a:p>
            <a:r>
              <a:rPr lang="en-US" b="1" dirty="0" smtClean="0">
                <a:solidFill>
                  <a:srgbClr val="C00000"/>
                </a:solidFill>
              </a:rPr>
              <a:t>3. ELONGATION</a:t>
            </a:r>
            <a:endParaRPr lang="en-US" dirty="0"/>
          </a:p>
        </p:txBody>
      </p:sp>
      <p:sp>
        <p:nvSpPr>
          <p:cNvPr id="5" name="Content Placeholder 4"/>
          <p:cNvSpPr>
            <a:spLocks noGrp="1"/>
          </p:cNvSpPr>
          <p:nvPr>
            <p:ph sz="half" idx="1"/>
          </p:nvPr>
        </p:nvSpPr>
        <p:spPr>
          <a:xfrm>
            <a:off x="0" y="685800"/>
            <a:ext cx="9144000" cy="5943600"/>
          </a:xfrm>
        </p:spPr>
        <p:txBody>
          <a:bodyPr>
            <a:normAutofit/>
          </a:bodyPr>
          <a:lstStyle/>
          <a:p>
            <a:pPr algn="just"/>
            <a:endParaRPr lang="en-US" sz="2200" dirty="0" smtClean="0"/>
          </a:p>
          <a:p>
            <a:pPr algn="just"/>
            <a:r>
              <a:rPr lang="en-US" sz="2200" dirty="0" smtClean="0"/>
              <a:t>The </a:t>
            </a:r>
            <a:r>
              <a:rPr lang="en-US" sz="2200" dirty="0" smtClean="0"/>
              <a:t>first amino acid and its tRNA are broken. This tRNA is removed </a:t>
            </a:r>
            <a:r>
              <a:rPr lang="en-US" sz="2200" dirty="0" smtClean="0"/>
              <a:t>from the </a:t>
            </a:r>
            <a:r>
              <a:rPr lang="en-US" sz="2200" dirty="0" smtClean="0"/>
              <a:t>P site and second tRNA at the A site is pulled to the P site  along with mRNA. This is called translocation.</a:t>
            </a:r>
          </a:p>
          <a:p>
            <a:pPr algn="just"/>
            <a:endParaRPr lang="en-US" sz="2200" dirty="0" smtClean="0"/>
          </a:p>
          <a:p>
            <a:pPr algn="just"/>
            <a:r>
              <a:rPr lang="en-US" sz="2200" dirty="0" smtClean="0"/>
              <a:t>Then </a:t>
            </a:r>
            <a:r>
              <a:rPr lang="en-US" sz="2200" dirty="0" smtClean="0"/>
              <a:t>the third codon comes into the A site and an appropriate tRNA with third amino acid binds at the A site. This process is repeated. </a:t>
            </a:r>
          </a:p>
          <a:p>
            <a:pPr algn="just"/>
            <a:endParaRPr lang="en-US" sz="2200" dirty="0" smtClean="0"/>
          </a:p>
          <a:p>
            <a:pPr algn="just"/>
            <a:r>
              <a:rPr lang="en-US" sz="2200" dirty="0" smtClean="0"/>
              <a:t>A </a:t>
            </a:r>
            <a:r>
              <a:rPr lang="en-US" sz="2200" dirty="0" smtClean="0"/>
              <a:t>group of ribosomes associated with a single mRNA for translation is called a polyribosome (</a:t>
            </a:r>
            <a:r>
              <a:rPr lang="en-US" sz="2200" dirty="0" err="1" smtClean="0"/>
              <a:t>polysomes</a:t>
            </a:r>
            <a:r>
              <a:rPr lang="en-US" sz="2200" dirty="0" smtClean="0"/>
              <a:t>).</a:t>
            </a:r>
            <a:endParaRPr lang="en-US" sz="22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9" name="Picture 3"/>
          <p:cNvPicPr>
            <a:picLocks noChangeAspect="1" noChangeArrowheads="1"/>
          </p:cNvPicPr>
          <p:nvPr/>
        </p:nvPicPr>
        <p:blipFill>
          <a:blip r:embed="rId2"/>
          <a:srcRect/>
          <a:stretch>
            <a:fillRect/>
          </a:stretch>
        </p:blipFill>
        <p:spPr bwMode="auto">
          <a:xfrm>
            <a:off x="914400" y="0"/>
            <a:ext cx="7315200" cy="6858000"/>
          </a:xfrm>
          <a:prstGeom prst="rect">
            <a:avLst/>
          </a:prstGeom>
          <a:noFill/>
          <a:ln w="9525">
            <a:noFill/>
            <a:miter lim="800000"/>
            <a:headEnd/>
            <a:tailEnd/>
          </a:ln>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r>
              <a:rPr lang="en-US" b="1" dirty="0" smtClean="0">
                <a:solidFill>
                  <a:srgbClr val="C00000"/>
                </a:solidFill>
              </a:rPr>
              <a:t>4. TERMINATION</a:t>
            </a:r>
            <a:endParaRPr lang="en-US" b="1" dirty="0">
              <a:solidFill>
                <a:srgbClr val="C00000"/>
              </a:solidFill>
            </a:endParaRPr>
          </a:p>
        </p:txBody>
      </p:sp>
      <p:sp>
        <p:nvSpPr>
          <p:cNvPr id="3" name="Content Placeholder 2"/>
          <p:cNvSpPr>
            <a:spLocks noGrp="1"/>
          </p:cNvSpPr>
          <p:nvPr>
            <p:ph sz="half" idx="1"/>
          </p:nvPr>
        </p:nvSpPr>
        <p:spPr>
          <a:xfrm>
            <a:off x="0" y="609600"/>
            <a:ext cx="3505200" cy="6477000"/>
          </a:xfrm>
        </p:spPr>
        <p:txBody>
          <a:bodyPr>
            <a:normAutofit/>
          </a:bodyPr>
          <a:lstStyle/>
          <a:p>
            <a:pPr algn="just"/>
            <a:r>
              <a:rPr lang="en-US" sz="2400" dirty="0" smtClean="0"/>
              <a:t>When the </a:t>
            </a:r>
            <a:r>
              <a:rPr lang="en-US" sz="2400" dirty="0" err="1" smtClean="0"/>
              <a:t>aminoacyl</a:t>
            </a:r>
            <a:r>
              <a:rPr lang="en-US" sz="2400" dirty="0" smtClean="0"/>
              <a:t> </a:t>
            </a:r>
            <a:r>
              <a:rPr lang="en-US" sz="2400" dirty="0" err="1" smtClean="0"/>
              <a:t>tRNA</a:t>
            </a:r>
            <a:r>
              <a:rPr lang="en-US" sz="2400" dirty="0" smtClean="0"/>
              <a:t>  reaches the termination </a:t>
            </a:r>
            <a:r>
              <a:rPr lang="en-US" sz="2400" dirty="0" err="1" smtClean="0"/>
              <a:t>codon</a:t>
            </a:r>
            <a:r>
              <a:rPr lang="en-US" sz="2400" dirty="0" smtClean="0"/>
              <a:t> like UAA , UAG and UGA, the termination of translation occurs. The polypeptide and </a:t>
            </a:r>
            <a:r>
              <a:rPr lang="en-US" sz="2400" dirty="0" err="1" smtClean="0"/>
              <a:t>tRNA</a:t>
            </a:r>
            <a:r>
              <a:rPr lang="en-US" sz="2400" dirty="0" smtClean="0"/>
              <a:t> are  released from the </a:t>
            </a:r>
            <a:r>
              <a:rPr lang="en-US" sz="2400" dirty="0" err="1" smtClean="0"/>
              <a:t>ribosomes</a:t>
            </a:r>
            <a:r>
              <a:rPr lang="en-US" sz="2400" dirty="0" smtClean="0"/>
              <a:t>.</a:t>
            </a:r>
          </a:p>
          <a:p>
            <a:pPr algn="just"/>
            <a:r>
              <a:rPr lang="en-US" sz="2400" dirty="0" smtClean="0"/>
              <a:t>The ribosome dissociates  into large and small subunits at the end of protein synthesis.</a:t>
            </a:r>
            <a:endParaRPr lang="en-US" sz="2400" dirty="0"/>
          </a:p>
        </p:txBody>
      </p:sp>
      <p:pic>
        <p:nvPicPr>
          <p:cNvPr id="15361" name="Picture 1"/>
          <p:cNvPicPr>
            <a:picLocks noChangeAspect="1" noChangeArrowheads="1"/>
          </p:cNvPicPr>
          <p:nvPr/>
        </p:nvPicPr>
        <p:blipFill>
          <a:blip r:embed="rId2"/>
          <a:srcRect/>
          <a:stretch>
            <a:fillRect/>
          </a:stretch>
        </p:blipFill>
        <p:spPr bwMode="auto">
          <a:xfrm>
            <a:off x="3657600" y="685800"/>
            <a:ext cx="5033963" cy="584769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0"/>
            <a:ext cx="6324600" cy="584775"/>
          </a:xfrm>
          <a:prstGeom prst="rect">
            <a:avLst/>
          </a:prstGeom>
        </p:spPr>
        <p:txBody>
          <a:bodyPr wrap="square">
            <a:spAutoFit/>
          </a:bodyPr>
          <a:lstStyle/>
          <a:p>
            <a:pPr algn="ctr"/>
            <a:r>
              <a:rPr lang="en-US" sz="3200" dirty="0" smtClean="0">
                <a:solidFill>
                  <a:srgbClr val="FF0000"/>
                </a:solidFill>
              </a:rPr>
              <a:t>In search of the genetic material</a:t>
            </a:r>
            <a:endParaRPr lang="en-US" sz="3200" dirty="0">
              <a:solidFill>
                <a:srgbClr val="FF0000"/>
              </a:solidFill>
            </a:endParaRPr>
          </a:p>
        </p:txBody>
      </p:sp>
      <p:sp>
        <p:nvSpPr>
          <p:cNvPr id="3" name="Rectangle 2"/>
          <p:cNvSpPr/>
          <p:nvPr/>
        </p:nvSpPr>
        <p:spPr>
          <a:xfrm>
            <a:off x="0" y="533400"/>
            <a:ext cx="9144000" cy="6278642"/>
          </a:xfrm>
          <a:prstGeom prst="rect">
            <a:avLst/>
          </a:prstGeom>
        </p:spPr>
        <p:txBody>
          <a:bodyPr wrap="square">
            <a:spAutoFit/>
          </a:bodyPr>
          <a:lstStyle/>
          <a:p>
            <a:pPr algn="just">
              <a:buFont typeface="Arial" pitchFamily="34" charset="0"/>
              <a:buChar char="•"/>
            </a:pPr>
            <a:r>
              <a:rPr lang="en-US" sz="2400" dirty="0" smtClean="0"/>
              <a:t>Wilhelm </a:t>
            </a:r>
            <a:r>
              <a:rPr lang="en-US" sz="2400" dirty="0" err="1" smtClean="0"/>
              <a:t>Hofmeister</a:t>
            </a:r>
            <a:r>
              <a:rPr lang="en-US" sz="2400" dirty="0" smtClean="0"/>
              <a:t>, a German botanist, had observed that cell nuclei organize themselves into small, rod like bodies during mitosis called </a:t>
            </a:r>
            <a:r>
              <a:rPr lang="en-US" sz="2400" b="1" dirty="0" smtClean="0"/>
              <a:t>chromosomes.</a:t>
            </a:r>
          </a:p>
          <a:p>
            <a:pPr algn="just">
              <a:buFont typeface="Arial" pitchFamily="34" charset="0"/>
              <a:buChar char="•"/>
            </a:pPr>
            <a:r>
              <a:rPr lang="en-US" sz="2400" dirty="0" smtClean="0"/>
              <a:t>Friedrich </a:t>
            </a:r>
            <a:r>
              <a:rPr lang="en-US" sz="2400" dirty="0" err="1" smtClean="0"/>
              <a:t>Miescher</a:t>
            </a:r>
            <a:r>
              <a:rPr lang="en-US" sz="2400" dirty="0" smtClean="0"/>
              <a:t>, a Swiss physician, isolated a substance from the cell nuclei and called it as </a:t>
            </a:r>
            <a:r>
              <a:rPr lang="en-US" sz="2400" b="1" dirty="0" err="1" smtClean="0"/>
              <a:t>nuclein</a:t>
            </a:r>
            <a:r>
              <a:rPr lang="en-US" sz="2400" b="1" dirty="0" smtClean="0"/>
              <a:t>.</a:t>
            </a:r>
          </a:p>
          <a:p>
            <a:pPr algn="just">
              <a:buFont typeface="Arial" pitchFamily="34" charset="0"/>
              <a:buChar char="•"/>
            </a:pPr>
            <a:r>
              <a:rPr lang="en-US" sz="2400" dirty="0" smtClean="0"/>
              <a:t>It was renamed as nucleic acid by Altman (1889), and is now known as DNA.</a:t>
            </a:r>
          </a:p>
          <a:p>
            <a:pPr algn="just">
              <a:buFont typeface="Arial" pitchFamily="34" charset="0"/>
              <a:buChar char="•"/>
            </a:pPr>
            <a:r>
              <a:rPr lang="en-US" sz="2400" dirty="0" smtClean="0"/>
              <a:t>chromosomes are made up of proteins and DNA.</a:t>
            </a:r>
          </a:p>
          <a:p>
            <a:pPr>
              <a:buFont typeface="Arial" pitchFamily="34" charset="0"/>
              <a:buChar char="•"/>
            </a:pPr>
            <a:endParaRPr lang="en-US" sz="2400" dirty="0" smtClean="0"/>
          </a:p>
          <a:p>
            <a:pPr algn="just">
              <a:buFont typeface="Arial" pitchFamily="34" charset="0"/>
              <a:buChar char="•"/>
            </a:pPr>
            <a:r>
              <a:rPr lang="en-US" sz="2400" dirty="0" smtClean="0"/>
              <a:t>1928  Griffith’s experiments  (bacterial transformation) proved  that DNA is the Genetic material -  cause of transformation and bio chemical nature of  genetic material  was not defined.</a:t>
            </a:r>
          </a:p>
          <a:p>
            <a:pPr algn="just"/>
            <a:endParaRPr lang="en-US" dirty="0" smtClean="0"/>
          </a:p>
          <a:p>
            <a:pPr algn="just">
              <a:buFont typeface="Arial" pitchFamily="34" charset="0"/>
              <a:buChar char="•"/>
            </a:pPr>
            <a:r>
              <a:rPr lang="en-US" sz="2400" dirty="0" smtClean="0"/>
              <a:t> Later, Oswald Avery, Colin Macleod and </a:t>
            </a:r>
            <a:r>
              <a:rPr lang="en-US" sz="2400" dirty="0" err="1" smtClean="0"/>
              <a:t>Maclyn</a:t>
            </a:r>
            <a:r>
              <a:rPr lang="en-US" sz="2400" dirty="0" smtClean="0"/>
              <a:t> McCarty in 1944 repeated Griffith’s experiments in an ‘</a:t>
            </a:r>
            <a:r>
              <a:rPr lang="en-US" sz="2400" i="1" dirty="0" smtClean="0"/>
              <a:t>in vitro’ system in order </a:t>
            </a:r>
            <a:endParaRPr lang="en-US" sz="2400" dirty="0" smtClean="0"/>
          </a:p>
          <a:p>
            <a:pPr algn="just"/>
            <a:r>
              <a:rPr lang="en-US" sz="2400" dirty="0" smtClean="0"/>
              <a:t>to identify the nature of the transforming substance responsible for converting a non-virulent strain into virulent strain. </a:t>
            </a:r>
            <a:r>
              <a:rPr lang="en-US" sz="2400" i="1" dirty="0" smtClean="0"/>
              <a:t>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Image result for process of transcription in eukaryotes"/>
          <p:cNvPicPr>
            <a:picLocks noChangeAspect="1" noChangeArrowheads="1"/>
          </p:cNvPicPr>
          <p:nvPr/>
        </p:nvPicPr>
        <p:blipFill>
          <a:blip r:embed="rId2"/>
          <a:srcRect b="4054"/>
          <a:stretch>
            <a:fillRect/>
          </a:stretch>
        </p:blipFill>
        <p:spPr bwMode="auto">
          <a:xfrm>
            <a:off x="0" y="0"/>
            <a:ext cx="9144000" cy="6838986"/>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Related image"/>
          <p:cNvPicPr>
            <a:picLocks noChangeAspect="1" noChangeArrowheads="1"/>
          </p:cNvPicPr>
          <p:nvPr/>
        </p:nvPicPr>
        <p:blipFill>
          <a:blip r:embed="rId2"/>
          <a:srcRect/>
          <a:stretch>
            <a:fillRect/>
          </a:stretch>
        </p:blipFill>
        <p:spPr bwMode="auto">
          <a:xfrm>
            <a:off x="0" y="0"/>
            <a:ext cx="9372600" cy="6858001"/>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0"/>
            <a:ext cx="8229600" cy="1143000"/>
          </a:xfrm>
        </p:spPr>
        <p:txBody>
          <a:bodyPr>
            <a:normAutofit/>
          </a:bodyPr>
          <a:lstStyle/>
          <a:p>
            <a:r>
              <a:rPr lang="en-US" b="1" dirty="0" smtClean="0">
                <a:solidFill>
                  <a:srgbClr val="C00000"/>
                </a:solidFill>
              </a:rPr>
              <a:t>Regulation of gene expression</a:t>
            </a:r>
            <a:endParaRPr lang="en-US" b="1" dirty="0">
              <a:solidFill>
                <a:srgbClr val="C00000"/>
              </a:solidFill>
            </a:endParaRPr>
          </a:p>
        </p:txBody>
      </p:sp>
      <p:sp>
        <p:nvSpPr>
          <p:cNvPr id="6" name="Content Placeholder 5"/>
          <p:cNvSpPr>
            <a:spLocks noGrp="1"/>
          </p:cNvSpPr>
          <p:nvPr>
            <p:ph idx="1"/>
          </p:nvPr>
        </p:nvSpPr>
        <p:spPr>
          <a:xfrm>
            <a:off x="457200" y="1143000"/>
            <a:ext cx="8229600" cy="5486400"/>
          </a:xfrm>
        </p:spPr>
        <p:txBody>
          <a:bodyPr>
            <a:normAutofit/>
          </a:bodyPr>
          <a:lstStyle/>
          <a:p>
            <a:pPr algn="just"/>
            <a:r>
              <a:rPr lang="en-US" dirty="0" smtClean="0"/>
              <a:t>The metabolic, physiological and environmental conditions regulate the expression of genes. E.g.</a:t>
            </a:r>
          </a:p>
          <a:p>
            <a:pPr lvl="1" algn="just"/>
            <a:r>
              <a:rPr lang="en-US" sz="3200" b="1" dirty="0" smtClean="0"/>
              <a:t>In E. coli the enzyme, beta-</a:t>
            </a:r>
            <a:r>
              <a:rPr lang="en-US" sz="3200" b="1" dirty="0" err="1" smtClean="0"/>
              <a:t>galactosidase</a:t>
            </a:r>
            <a:r>
              <a:rPr lang="en-US" sz="3200" b="1" dirty="0" smtClean="0"/>
              <a:t> </a:t>
            </a:r>
            <a:r>
              <a:rPr lang="en-US" sz="3200" b="1" dirty="0" err="1" smtClean="0"/>
              <a:t>hydrolyse</a:t>
            </a:r>
            <a:r>
              <a:rPr lang="en-US" sz="3200" b="1" dirty="0" smtClean="0"/>
              <a:t> lactose into </a:t>
            </a:r>
            <a:r>
              <a:rPr lang="en-US" sz="3200" b="1" dirty="0" err="1" smtClean="0"/>
              <a:t>galactose</a:t>
            </a:r>
            <a:r>
              <a:rPr lang="en-US" sz="3200" b="1" dirty="0" smtClean="0"/>
              <a:t> and glucose. If there is no lactose the synthesis of beta-</a:t>
            </a:r>
            <a:r>
              <a:rPr lang="en-US" sz="3200" b="1" dirty="0" err="1" smtClean="0"/>
              <a:t>galactosidase</a:t>
            </a:r>
            <a:r>
              <a:rPr lang="en-US" sz="3200" b="1" dirty="0" smtClean="0"/>
              <a:t> stops.</a:t>
            </a:r>
          </a:p>
          <a:p>
            <a:pPr lvl="1" algn="just"/>
            <a:r>
              <a:rPr lang="en-US" sz="3200" b="1" dirty="0" smtClean="0"/>
              <a:t>The development and differentiation of embryo into adult  are a result of the expression of several set of genes.</a:t>
            </a:r>
            <a:endParaRPr lang="en-US" sz="3200" b="1"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lstStyle/>
          <a:p>
            <a:r>
              <a:rPr lang="en-US" b="1" dirty="0" smtClean="0">
                <a:solidFill>
                  <a:srgbClr val="C00000"/>
                </a:solidFill>
              </a:rPr>
              <a:t>OPERON CONCEPT</a:t>
            </a:r>
            <a:endParaRPr lang="en-US" b="1" dirty="0">
              <a:solidFill>
                <a:srgbClr val="C00000"/>
              </a:solidFill>
            </a:endParaRPr>
          </a:p>
        </p:txBody>
      </p:sp>
      <p:sp>
        <p:nvSpPr>
          <p:cNvPr id="3" name="Content Placeholder 2"/>
          <p:cNvSpPr>
            <a:spLocks noGrp="1"/>
          </p:cNvSpPr>
          <p:nvPr>
            <p:ph idx="1"/>
          </p:nvPr>
        </p:nvSpPr>
        <p:spPr>
          <a:xfrm>
            <a:off x="304800" y="1600200"/>
            <a:ext cx="8534400" cy="5029200"/>
          </a:xfrm>
        </p:spPr>
        <p:txBody>
          <a:bodyPr>
            <a:normAutofit fontScale="85000" lnSpcReduction="10000"/>
          </a:bodyPr>
          <a:lstStyle/>
          <a:p>
            <a:pPr algn="just"/>
            <a:r>
              <a:rPr lang="en-US" dirty="0" smtClean="0"/>
              <a:t>“Each metabolic reaction is controlled by a set of genes”</a:t>
            </a:r>
          </a:p>
          <a:p>
            <a:pPr algn="just"/>
            <a:r>
              <a:rPr lang="en-US" dirty="0" smtClean="0"/>
              <a:t>All the genes regulating a metabolic reaction constitute an </a:t>
            </a:r>
            <a:r>
              <a:rPr lang="en-US" dirty="0" err="1" smtClean="0"/>
              <a:t>Operon</a:t>
            </a:r>
            <a:r>
              <a:rPr lang="en-US" dirty="0" smtClean="0"/>
              <a:t>.</a:t>
            </a:r>
          </a:p>
          <a:p>
            <a:pPr algn="just"/>
            <a:r>
              <a:rPr lang="en-US" dirty="0" smtClean="0"/>
              <a:t>The genes present in the </a:t>
            </a:r>
            <a:r>
              <a:rPr lang="en-US" dirty="0" err="1" smtClean="0"/>
              <a:t>operon</a:t>
            </a:r>
            <a:r>
              <a:rPr lang="en-US" dirty="0" smtClean="0"/>
              <a:t> function in the same or related metabolic pathway. E.g. Lac </a:t>
            </a:r>
            <a:r>
              <a:rPr lang="en-US" dirty="0" err="1" smtClean="0"/>
              <a:t>operon</a:t>
            </a:r>
            <a:r>
              <a:rPr lang="en-US" dirty="0" smtClean="0"/>
              <a:t>, </a:t>
            </a:r>
            <a:r>
              <a:rPr lang="en-US" dirty="0" err="1" smtClean="0"/>
              <a:t>Trp</a:t>
            </a:r>
            <a:r>
              <a:rPr lang="en-US" dirty="0" smtClean="0"/>
              <a:t> </a:t>
            </a:r>
            <a:r>
              <a:rPr lang="en-US" dirty="0" err="1" smtClean="0"/>
              <a:t>operon</a:t>
            </a:r>
            <a:r>
              <a:rPr lang="en-US" dirty="0" smtClean="0"/>
              <a:t>, Val </a:t>
            </a:r>
            <a:r>
              <a:rPr lang="en-US" dirty="0" err="1" smtClean="0"/>
              <a:t>operon</a:t>
            </a:r>
            <a:r>
              <a:rPr lang="en-US" dirty="0" smtClean="0"/>
              <a:t>, His </a:t>
            </a:r>
            <a:r>
              <a:rPr lang="en-US" dirty="0" err="1" smtClean="0"/>
              <a:t>operon</a:t>
            </a:r>
            <a:r>
              <a:rPr lang="en-US" dirty="0" smtClean="0"/>
              <a:t> etc.</a:t>
            </a:r>
          </a:p>
          <a:p>
            <a:pPr algn="just"/>
            <a:r>
              <a:rPr lang="en-US" dirty="0" smtClean="0"/>
              <a:t>When a substrate is added, a set of genes will be switched on to metabolize it. This is called induction.</a:t>
            </a:r>
          </a:p>
          <a:p>
            <a:pPr algn="just"/>
            <a:r>
              <a:rPr lang="en-US" dirty="0" smtClean="0"/>
              <a:t>When a metabolite needed by bacterium is added from outside, the genes to produce it is turned off. This is called repression.</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idx="1"/>
          </p:nvPr>
        </p:nvPicPr>
        <p:blipFill>
          <a:blip r:embed="rId2"/>
          <a:srcRect/>
          <a:stretch>
            <a:fillRect/>
          </a:stretch>
        </p:blipFill>
        <p:spPr bwMode="auto">
          <a:xfrm>
            <a:off x="152400" y="228600"/>
            <a:ext cx="8763000" cy="6477000"/>
          </a:xfrm>
          <a:prstGeom prst="rect">
            <a:avLst/>
          </a:prstGeom>
          <a:noFill/>
          <a:ln w="9525">
            <a:noFill/>
            <a:miter lim="800000"/>
            <a:headEnd/>
            <a:tailEnd/>
          </a:ln>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p:cNvPicPr>
            <a:picLocks noChangeAspect="1" noChangeArrowheads="1"/>
          </p:cNvPicPr>
          <p:nvPr/>
        </p:nvPicPr>
        <p:blipFill>
          <a:blip r:embed="rId2"/>
          <a:srcRect l="40747" t="3791" r="12986" b="19675"/>
          <a:stretch>
            <a:fillRect/>
          </a:stretch>
        </p:blipFill>
        <p:spPr bwMode="auto">
          <a:xfrm>
            <a:off x="0" y="0"/>
            <a:ext cx="9144000" cy="6857999"/>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938992"/>
          </a:xfrm>
          <a:prstGeom prst="rect">
            <a:avLst/>
          </a:prstGeom>
        </p:spPr>
        <p:txBody>
          <a:bodyPr wrap="square">
            <a:spAutoFit/>
          </a:bodyPr>
          <a:lstStyle/>
          <a:p>
            <a:pPr algn="just"/>
            <a:r>
              <a:rPr lang="en-US" sz="2400" b="1" dirty="0" err="1" smtClean="0"/>
              <a:t>Allolactose</a:t>
            </a:r>
            <a:r>
              <a:rPr lang="en-US" sz="2400" dirty="0" smtClean="0"/>
              <a:t> is a disaccharide sugar molecule that helps switch on the </a:t>
            </a:r>
            <a:r>
              <a:rPr lang="en-US" sz="2400" dirty="0" err="1" smtClean="0"/>
              <a:t>lac</a:t>
            </a:r>
            <a:r>
              <a:rPr lang="en-US" sz="2400" dirty="0" smtClean="0"/>
              <a:t> genes. Lac genes help produce enzymes needed to break down </a:t>
            </a:r>
            <a:r>
              <a:rPr lang="en-US" sz="2400" b="1" dirty="0" err="1" smtClean="0"/>
              <a:t>allolactose</a:t>
            </a:r>
            <a:r>
              <a:rPr lang="en-US" sz="2400" dirty="0" smtClean="0"/>
              <a:t>. ... </a:t>
            </a:r>
            <a:r>
              <a:rPr lang="en-US" sz="2400" b="1" dirty="0" err="1" smtClean="0"/>
              <a:t>Allolactose</a:t>
            </a:r>
            <a:r>
              <a:rPr lang="en-US" sz="2400" dirty="0" smtClean="0"/>
              <a:t> is similar in form to </a:t>
            </a:r>
            <a:r>
              <a:rPr lang="en-US" sz="2400" b="1" dirty="0" smtClean="0"/>
              <a:t>lactose</a:t>
            </a:r>
            <a:r>
              <a:rPr lang="en-US" sz="2400" dirty="0" smtClean="0"/>
              <a:t>, a sugar found in milk. However, </a:t>
            </a:r>
            <a:r>
              <a:rPr lang="en-US" sz="2400" b="1" dirty="0" err="1" smtClean="0"/>
              <a:t>allolactose</a:t>
            </a:r>
            <a:r>
              <a:rPr lang="en-US" sz="2400" dirty="0" smtClean="0"/>
              <a:t> differs </a:t>
            </a:r>
            <a:r>
              <a:rPr lang="en-US" sz="2400" dirty="0" err="1" smtClean="0"/>
              <a:t>from</a:t>
            </a:r>
            <a:r>
              <a:rPr lang="en-US" sz="2400" b="1" dirty="0" err="1" smtClean="0"/>
              <a:t>lactose</a:t>
            </a:r>
            <a:r>
              <a:rPr lang="en-US" sz="2400" dirty="0" smtClean="0"/>
              <a:t> because an enzyme called </a:t>
            </a:r>
            <a:r>
              <a:rPr lang="en-US" sz="2400" dirty="0" err="1" smtClean="0"/>
              <a:t>galactosidase</a:t>
            </a:r>
            <a:r>
              <a:rPr lang="en-US" sz="2400" dirty="0" smtClean="0"/>
              <a:t> changed its shape slightly.</a:t>
            </a:r>
            <a:endParaRPr lang="en-US" sz="2400" dirty="0"/>
          </a:p>
        </p:txBody>
      </p:sp>
      <p:pic>
        <p:nvPicPr>
          <p:cNvPr id="134146" name="Picture 2" descr="Image result for lac operon"/>
          <p:cNvPicPr>
            <a:picLocks noChangeAspect="1" noChangeArrowheads="1"/>
          </p:cNvPicPr>
          <p:nvPr/>
        </p:nvPicPr>
        <p:blipFill>
          <a:blip r:embed="rId2"/>
          <a:srcRect/>
          <a:stretch>
            <a:fillRect/>
          </a:stretch>
        </p:blipFill>
        <p:spPr bwMode="auto">
          <a:xfrm>
            <a:off x="0" y="2057400"/>
            <a:ext cx="9144000" cy="4530648"/>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srcRect/>
          <a:stretch>
            <a:fillRect/>
          </a:stretch>
        </p:blipFill>
        <p:spPr bwMode="auto">
          <a:xfrm>
            <a:off x="381000" y="381000"/>
            <a:ext cx="8582926" cy="6096000"/>
          </a:xfrm>
          <a:prstGeom prst="rect">
            <a:avLst/>
          </a:prstGeom>
          <a:noFill/>
          <a:ln w="9525">
            <a:noFill/>
            <a:miter lim="800000"/>
            <a:headEnd/>
            <a:tailEnd/>
          </a:ln>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03906" y="381000"/>
            <a:ext cx="8915400" cy="6096000"/>
          </a:xfrm>
          <a:prstGeom prst="rect">
            <a:avLst/>
          </a:prstGeom>
          <a:noFill/>
          <a:ln w="9525">
            <a:noFill/>
            <a:miter lim="800000"/>
            <a:headEnd/>
            <a:tailEnd/>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609600" y="228600"/>
            <a:ext cx="8305800" cy="52578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602675" y="5486400"/>
            <a:ext cx="8305800" cy="942975"/>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griffithâs experiments showed that"/>
          <p:cNvPicPr>
            <a:picLocks noChangeAspect="1" noChangeArrowheads="1"/>
          </p:cNvPicPr>
          <p:nvPr/>
        </p:nvPicPr>
        <p:blipFill>
          <a:blip r:embed="rId3"/>
          <a:srcRect/>
          <a:stretch>
            <a:fillRect/>
          </a:stretch>
        </p:blipFill>
        <p:spPr bwMode="auto">
          <a:xfrm>
            <a:off x="4022" y="0"/>
            <a:ext cx="9139978" cy="5867400"/>
          </a:xfrm>
          <a:prstGeom prst="rect">
            <a:avLst/>
          </a:prstGeom>
          <a:noFill/>
        </p:spPr>
      </p:pic>
      <p:sp>
        <p:nvSpPr>
          <p:cNvPr id="3" name="Rectangle 2"/>
          <p:cNvSpPr/>
          <p:nvPr/>
        </p:nvSpPr>
        <p:spPr>
          <a:xfrm>
            <a:off x="0" y="5657671"/>
            <a:ext cx="9144000" cy="1261884"/>
          </a:xfrm>
          <a:prstGeom prst="rect">
            <a:avLst/>
          </a:prstGeom>
        </p:spPr>
        <p:txBody>
          <a:bodyPr wrap="square">
            <a:spAutoFit/>
          </a:bodyPr>
          <a:lstStyle/>
          <a:p>
            <a:pPr algn="just"/>
            <a:r>
              <a:rPr lang="en-US" sz="1900" b="1" dirty="0" smtClean="0"/>
              <a:t>In the fourth experiment, when post mortem was conducted on the dead mice, live capsulated forms were obtained. Griffith concluded that some substance passed from the heat killed capsulated forms to the live non-capsulated forms and made them virulent. However, the nature of this transforming principle was not known to Griffith</a:t>
            </a:r>
            <a:r>
              <a:rPr lang="en-US" dirty="0" smtClean="0"/>
              <a:t>.</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a:srcRect/>
          <a:stretch>
            <a:fillRect/>
          </a:stretch>
        </p:blipFill>
        <p:spPr bwMode="auto">
          <a:xfrm>
            <a:off x="381000" y="304800"/>
            <a:ext cx="8534399" cy="6483289"/>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52400" y="152400"/>
            <a:ext cx="8763000" cy="48006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152400" y="4953000"/>
            <a:ext cx="8763000" cy="1371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a:srcRect/>
          <a:stretch>
            <a:fillRect/>
          </a:stretch>
        </p:blipFill>
        <p:spPr bwMode="auto">
          <a:xfrm>
            <a:off x="110159" y="228600"/>
            <a:ext cx="8805241" cy="6324600"/>
          </a:xfrm>
          <a:prstGeom prst="rect">
            <a:avLst/>
          </a:prstGeom>
          <a:noFill/>
          <a:ln w="9525">
            <a:noFill/>
            <a:miter lim="800000"/>
            <a:headEnd/>
            <a:tailEnd/>
          </a:ln>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srcRect/>
          <a:stretch>
            <a:fillRect/>
          </a:stretch>
        </p:blipFill>
        <p:spPr bwMode="auto">
          <a:xfrm>
            <a:off x="250561" y="228600"/>
            <a:ext cx="8741039" cy="6477000"/>
          </a:xfrm>
          <a:prstGeom prst="rect">
            <a:avLst/>
          </a:prstGeom>
          <a:noFill/>
          <a:ln w="9525">
            <a:noFill/>
            <a:miter lim="800000"/>
            <a:headEnd/>
            <a:tailEnd/>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Related image"/>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Image result for vntr dna fingerprinting"/>
          <p:cNvPicPr>
            <a:picLocks noChangeAspect="1" noChangeArrowheads="1"/>
          </p:cNvPicPr>
          <p:nvPr/>
        </p:nvPicPr>
        <p:blipFill>
          <a:blip r:embed="rId2"/>
          <a:srcRect/>
          <a:stretch>
            <a:fillRect/>
          </a:stretch>
        </p:blipFill>
        <p:spPr bwMode="auto">
          <a:xfrm>
            <a:off x="0" y="-1"/>
            <a:ext cx="9144000" cy="6865167"/>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228600"/>
          </a:xfrm>
        </p:spPr>
        <p:txBody>
          <a:bodyPr>
            <a:normAutofit fontScale="90000"/>
          </a:bodyPr>
          <a:lstStyle/>
          <a:p>
            <a:r>
              <a:rPr lang="en-US" b="1" dirty="0" smtClean="0">
                <a:solidFill>
                  <a:srgbClr val="C00000"/>
                </a:solidFill>
              </a:rPr>
              <a:t>Steps in Fingerprinting</a:t>
            </a:r>
            <a:endParaRPr lang="en-US" b="1" dirty="0">
              <a:solidFill>
                <a:srgbClr val="C00000"/>
              </a:solidFill>
            </a:endParaRPr>
          </a:p>
        </p:txBody>
      </p:sp>
      <p:pic>
        <p:nvPicPr>
          <p:cNvPr id="4097" name="Picture 1"/>
          <p:cNvPicPr>
            <a:picLocks noChangeAspect="1" noChangeArrowheads="1"/>
          </p:cNvPicPr>
          <p:nvPr/>
        </p:nvPicPr>
        <p:blipFill>
          <a:blip r:embed="rId2"/>
          <a:srcRect l="15510" t="6004" r="16351" b="17448"/>
          <a:stretch>
            <a:fillRect/>
          </a:stretch>
        </p:blipFill>
        <p:spPr bwMode="auto">
          <a:xfrm>
            <a:off x="0" y="457200"/>
            <a:ext cx="9144000" cy="6400800"/>
          </a:xfrm>
          <a:prstGeom prst="rect">
            <a:avLst/>
          </a:prstGeom>
          <a:noFill/>
          <a:ln w="9525">
            <a:noFill/>
            <a:miter lim="800000"/>
            <a:headEnd/>
            <a:tailEnd/>
          </a:ln>
          <a:effec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Application of  Fingerprinting</a:t>
            </a:r>
            <a:endParaRPr lang="en-US" b="1" dirty="0">
              <a:solidFill>
                <a:srgbClr val="C00000"/>
              </a:solidFill>
            </a:endParaRPr>
          </a:p>
        </p:txBody>
      </p:sp>
      <p:sp>
        <p:nvSpPr>
          <p:cNvPr id="3" name="Content Placeholder 2"/>
          <p:cNvSpPr>
            <a:spLocks noGrp="1"/>
          </p:cNvSpPr>
          <p:nvPr>
            <p:ph idx="1"/>
          </p:nvPr>
        </p:nvSpPr>
        <p:spPr>
          <a:xfrm>
            <a:off x="457200" y="1600200"/>
            <a:ext cx="8229600" cy="4876800"/>
          </a:xfrm>
        </p:spPr>
        <p:txBody>
          <a:bodyPr>
            <a:normAutofit fontScale="70000" lnSpcReduction="20000"/>
          </a:bodyPr>
          <a:lstStyle/>
          <a:p>
            <a:endParaRPr lang="en-US" dirty="0" smtClean="0"/>
          </a:p>
          <a:p>
            <a:pPr algn="just"/>
            <a:r>
              <a:rPr lang="en-US" sz="3700" b="1" dirty="0" smtClean="0">
                <a:solidFill>
                  <a:srgbClr val="00B0F0"/>
                </a:solidFill>
              </a:rPr>
              <a:t>Forensic analysis </a:t>
            </a:r>
            <a:r>
              <a:rPr lang="en-US" sz="3700" b="1" dirty="0" smtClean="0"/>
              <a:t>- It can be used in </a:t>
            </a:r>
            <a:r>
              <a:rPr lang="en-US" sz="3700" b="1" dirty="0" err="1" smtClean="0"/>
              <a:t>theidentification</a:t>
            </a:r>
            <a:r>
              <a:rPr lang="en-US" sz="3700" b="1" dirty="0" smtClean="0"/>
              <a:t> of a person involved </a:t>
            </a:r>
            <a:r>
              <a:rPr lang="en-US" sz="3700" b="1" dirty="0" err="1" smtClean="0"/>
              <a:t>incriminal</a:t>
            </a:r>
            <a:r>
              <a:rPr lang="en-US" sz="3700" b="1" dirty="0" smtClean="0"/>
              <a:t> activities, for settling </a:t>
            </a:r>
            <a:r>
              <a:rPr lang="en-US" sz="3700" b="1" dirty="0" err="1" smtClean="0"/>
              <a:t>paternityor</a:t>
            </a:r>
            <a:r>
              <a:rPr lang="en-US" sz="3700" b="1" dirty="0" smtClean="0"/>
              <a:t> maternity disputes, and in </a:t>
            </a:r>
            <a:r>
              <a:rPr lang="en-US" sz="3700" b="1" dirty="0" err="1" smtClean="0"/>
              <a:t>determiningrelationships</a:t>
            </a:r>
            <a:r>
              <a:rPr lang="en-US" sz="3700" b="1" dirty="0" smtClean="0"/>
              <a:t> for immigration purposes.</a:t>
            </a:r>
          </a:p>
          <a:p>
            <a:pPr algn="just"/>
            <a:r>
              <a:rPr lang="en-US" sz="3700" b="1" dirty="0" smtClean="0">
                <a:solidFill>
                  <a:srgbClr val="00B0F0"/>
                </a:solidFill>
              </a:rPr>
              <a:t>Pedigree analysis </a:t>
            </a:r>
            <a:r>
              <a:rPr lang="en-US" sz="3700" b="1" dirty="0" smtClean="0"/>
              <a:t>– inheritance </a:t>
            </a:r>
            <a:r>
              <a:rPr lang="en-US" sz="3700" b="1" dirty="0" err="1" smtClean="0"/>
              <a:t>patternof</a:t>
            </a:r>
            <a:r>
              <a:rPr lang="en-US" sz="3700" b="1" dirty="0" smtClean="0"/>
              <a:t> genes through generations and </a:t>
            </a:r>
            <a:r>
              <a:rPr lang="en-US" sz="3700" b="1" dirty="0" err="1" smtClean="0"/>
              <a:t>fordetecting</a:t>
            </a:r>
            <a:r>
              <a:rPr lang="en-US" sz="3700" b="1" dirty="0" smtClean="0"/>
              <a:t> inherited diseases.</a:t>
            </a:r>
          </a:p>
          <a:p>
            <a:pPr algn="just"/>
            <a:r>
              <a:rPr lang="en-US" sz="3700" b="1" dirty="0" smtClean="0">
                <a:solidFill>
                  <a:srgbClr val="00B0F0"/>
                </a:solidFill>
              </a:rPr>
              <a:t>Conservation of wild life </a:t>
            </a:r>
            <a:r>
              <a:rPr lang="en-US" sz="3700" b="1" dirty="0" smtClean="0"/>
              <a:t>– protection </a:t>
            </a:r>
            <a:r>
              <a:rPr lang="en-US" sz="3700" b="1" dirty="0" err="1" smtClean="0"/>
              <a:t>ofendangered</a:t>
            </a:r>
            <a:r>
              <a:rPr lang="en-US" sz="3700" b="1" dirty="0" smtClean="0"/>
              <a:t> species. By maintaining </a:t>
            </a:r>
            <a:r>
              <a:rPr lang="en-US" sz="3700" b="1" dirty="0" err="1" smtClean="0"/>
              <a:t>DNArecords</a:t>
            </a:r>
            <a:r>
              <a:rPr lang="en-US" sz="3700" b="1" dirty="0" smtClean="0"/>
              <a:t> for identification of tissues of </a:t>
            </a:r>
            <a:r>
              <a:rPr lang="en-US" sz="3700" b="1" dirty="0" err="1" smtClean="0"/>
              <a:t>thedead</a:t>
            </a:r>
            <a:r>
              <a:rPr lang="en-US" sz="3700" b="1" dirty="0" smtClean="0"/>
              <a:t> endangered organisms.</a:t>
            </a:r>
          </a:p>
          <a:p>
            <a:pPr algn="just"/>
            <a:r>
              <a:rPr lang="en-US" sz="3700" b="1" dirty="0" smtClean="0">
                <a:solidFill>
                  <a:srgbClr val="00B0F0"/>
                </a:solidFill>
              </a:rPr>
              <a:t>Anthropological studies</a:t>
            </a:r>
            <a:r>
              <a:rPr lang="en-US" sz="3700" b="1" dirty="0" smtClean="0"/>
              <a:t>–It is useful </a:t>
            </a:r>
            <a:r>
              <a:rPr lang="en-US" sz="3700" b="1" dirty="0" err="1" smtClean="0"/>
              <a:t>indetermining</a:t>
            </a:r>
            <a:r>
              <a:rPr lang="en-US" sz="3700" b="1" dirty="0" smtClean="0"/>
              <a:t> the origin and migration </a:t>
            </a:r>
            <a:r>
              <a:rPr lang="en-US" sz="3700" b="1" dirty="0" err="1" smtClean="0"/>
              <a:t>ofhuman</a:t>
            </a:r>
            <a:r>
              <a:rPr lang="en-US" sz="3700" b="1" dirty="0" smtClean="0"/>
              <a:t> populations and genetic diversities.</a:t>
            </a:r>
          </a:p>
          <a:p>
            <a:endParaRPr lang="en-US" sz="37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971800"/>
            <a:ext cx="8229600" cy="1143000"/>
          </a:xfrm>
        </p:spPr>
        <p:txBody>
          <a:bodyPr>
            <a:normAutofit/>
          </a:bodyPr>
          <a:lstStyle/>
          <a:p>
            <a:r>
              <a:rPr lang="en-US" sz="6600" b="1" dirty="0" smtClean="0">
                <a:solidFill>
                  <a:srgbClr val="C00000"/>
                </a:solidFill>
              </a:rPr>
              <a:t>THANK YOU</a:t>
            </a:r>
            <a:endParaRPr lang="en-US" sz="6600" b="1" dirty="0">
              <a:solidFill>
                <a:srgbClr val="C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839200" cy="533400"/>
          </a:xfrm>
        </p:spPr>
        <p:txBody>
          <a:bodyPr>
            <a:normAutofit fontScale="90000"/>
          </a:bodyPr>
          <a:lstStyle/>
          <a:p>
            <a:r>
              <a:rPr lang="en-US" sz="3600" b="1" dirty="0" smtClean="0">
                <a:solidFill>
                  <a:srgbClr val="C00000"/>
                </a:solidFill>
              </a:rPr>
              <a:t>Transformation </a:t>
            </a:r>
            <a:r>
              <a:rPr lang="en-US" sz="3600" b="1" dirty="0">
                <a:solidFill>
                  <a:srgbClr val="C00000"/>
                </a:solidFill>
              </a:rPr>
              <a:t>experiment of Avery </a:t>
            </a:r>
            <a:r>
              <a:rPr lang="en-US" sz="3600" b="1" i="1" dirty="0">
                <a:solidFill>
                  <a:srgbClr val="C00000"/>
                </a:solidFill>
              </a:rPr>
              <a:t>et. al., (1944)</a:t>
            </a:r>
            <a:endParaRPr lang="en-US" sz="3600" dirty="0">
              <a:solidFill>
                <a:srgbClr val="C00000"/>
              </a:solidFill>
            </a:endParaRPr>
          </a:p>
        </p:txBody>
      </p:sp>
      <p:pic>
        <p:nvPicPr>
          <p:cNvPr id="4" name="Content Placeholder 3" descr="avery-experiment_med.jpeg"/>
          <p:cNvPicPr>
            <a:picLocks noGrp="1" noChangeAspect="1"/>
          </p:cNvPicPr>
          <p:nvPr>
            <p:ph idx="1"/>
          </p:nvPr>
        </p:nvPicPr>
        <p:blipFill>
          <a:blip r:embed="rId2"/>
          <a:stretch>
            <a:fillRect/>
          </a:stretch>
        </p:blipFill>
        <p:spPr>
          <a:xfrm>
            <a:off x="0" y="457200"/>
            <a:ext cx="9199919" cy="6406685"/>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fontScale="90000"/>
          </a:bodyPr>
          <a:lstStyle/>
          <a:p>
            <a:r>
              <a:rPr lang="en-US" sz="2700" b="1" dirty="0" smtClean="0">
                <a:solidFill>
                  <a:srgbClr val="C00000"/>
                </a:solidFill>
              </a:rPr>
              <a:t>DNA is the genetic material</a:t>
            </a:r>
            <a:br>
              <a:rPr lang="en-US" sz="2700" b="1" dirty="0" smtClean="0">
                <a:solidFill>
                  <a:srgbClr val="C00000"/>
                </a:solidFill>
              </a:rPr>
            </a:br>
            <a:r>
              <a:rPr lang="en-US" sz="2700" b="1" dirty="0" smtClean="0"/>
              <a:t>Hershey </a:t>
            </a:r>
            <a:r>
              <a:rPr lang="en-US" sz="2700" b="1" dirty="0"/>
              <a:t>and Chase experiment on </a:t>
            </a:r>
            <a:r>
              <a:rPr lang="en-US" sz="2700" b="1" dirty="0" smtClean="0"/>
              <a:t>T</a:t>
            </a:r>
            <a:r>
              <a:rPr lang="en-US" sz="2700" b="1" baseline="30000" dirty="0" smtClean="0"/>
              <a:t>2 </a:t>
            </a:r>
            <a:r>
              <a:rPr lang="en-US" sz="2700" b="1" baseline="30000" dirty="0"/>
              <a:t> </a:t>
            </a:r>
            <a:r>
              <a:rPr lang="en-US" sz="2700" b="1" dirty="0" smtClean="0"/>
              <a:t>bacteriophage</a:t>
            </a:r>
            <a:endParaRPr lang="en-US" sz="2700" dirty="0"/>
          </a:p>
        </p:txBody>
      </p:sp>
      <p:pic>
        <p:nvPicPr>
          <p:cNvPr id="44033" name="Picture 1"/>
          <p:cNvPicPr>
            <a:picLocks noGrp="1" noChangeAspect="1" noChangeArrowheads="1"/>
          </p:cNvPicPr>
          <p:nvPr>
            <p:ph idx="1"/>
          </p:nvPr>
        </p:nvPicPr>
        <p:blipFill>
          <a:blip r:embed="rId2"/>
          <a:stretch>
            <a:fillRect/>
          </a:stretch>
        </p:blipFill>
        <p:spPr bwMode="auto">
          <a:xfrm>
            <a:off x="3150564" y="1600200"/>
            <a:ext cx="2842871"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1742</TotalTime>
  <Words>2038</Words>
  <Application>Microsoft Office PowerPoint</Application>
  <PresentationFormat>On-screen Show (4:3)</PresentationFormat>
  <Paragraphs>160</Paragraphs>
  <Slides>78</Slides>
  <Notes>3</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Office Theme</vt:lpstr>
      <vt:lpstr>Molecular Genetics</vt:lpstr>
      <vt:lpstr>Slide 2</vt:lpstr>
      <vt:lpstr>Slide 3</vt:lpstr>
      <vt:lpstr>Properties of Genes</vt:lpstr>
      <vt:lpstr>Gene</vt:lpstr>
      <vt:lpstr>Slide 6</vt:lpstr>
      <vt:lpstr>Slide 7</vt:lpstr>
      <vt:lpstr>Transformation experiment of Avery et. al., (1944)</vt:lpstr>
      <vt:lpstr>DNA is the genetic material Hershey and Chase experiment on T2  bacteriophage</vt:lpstr>
      <vt:lpstr>Slide 10</vt:lpstr>
      <vt:lpstr>Chemistry of Nucleic Acids</vt:lpstr>
      <vt:lpstr>Slide 12</vt:lpstr>
      <vt:lpstr>Slide 13</vt:lpstr>
      <vt:lpstr>Slide 14</vt:lpstr>
      <vt:lpstr>RNA world</vt:lpstr>
      <vt:lpstr>Slide 16</vt:lpstr>
      <vt:lpstr>Properties of genetic material (DNA versus RNA)</vt:lpstr>
      <vt:lpstr>Slide 18</vt:lpstr>
      <vt:lpstr>Packaging of DNA helix</vt:lpstr>
      <vt:lpstr>Slide 20</vt:lpstr>
      <vt:lpstr>Slide 21</vt:lpstr>
      <vt:lpstr>Slide 22</vt:lpstr>
      <vt:lpstr>DNA Replication</vt:lpstr>
      <vt:lpstr>Experimental proof of DNA replication</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Transcription</vt:lpstr>
      <vt:lpstr>Process of transcription in prokaryotes</vt:lpstr>
      <vt:lpstr>Slide 39</vt:lpstr>
      <vt:lpstr>Process of Transcription in Eukaryotes</vt:lpstr>
      <vt:lpstr>Slide 41</vt:lpstr>
      <vt:lpstr>Slide 42</vt:lpstr>
      <vt:lpstr>Slide 43</vt:lpstr>
      <vt:lpstr>Slide 44</vt:lpstr>
      <vt:lpstr>SALIENT FEATURES OF GENETIC CODE</vt:lpstr>
      <vt:lpstr>Mutation and genetic code</vt:lpstr>
      <vt:lpstr>tRNA – the adapter molecule</vt:lpstr>
      <vt:lpstr> Holley’s two-dimensional clover leaf model of transfer RNA  </vt:lpstr>
      <vt:lpstr>Slide 49</vt:lpstr>
      <vt:lpstr>Steps involved in charging tRNA.</vt:lpstr>
      <vt:lpstr>Translation  (PROTEIN SYNTHESIS)</vt:lpstr>
      <vt:lpstr>2. INITIATION</vt:lpstr>
      <vt:lpstr>INITIATION</vt:lpstr>
      <vt:lpstr>Slide 54</vt:lpstr>
      <vt:lpstr>Slide 55</vt:lpstr>
      <vt:lpstr>3. ELONGATION</vt:lpstr>
      <vt:lpstr>3. ELONGATION</vt:lpstr>
      <vt:lpstr>Slide 58</vt:lpstr>
      <vt:lpstr>4. TERMINATION</vt:lpstr>
      <vt:lpstr>Slide 60</vt:lpstr>
      <vt:lpstr>Slide 61</vt:lpstr>
      <vt:lpstr>Regulation of gene expression</vt:lpstr>
      <vt:lpstr>OPERON CONCEPT</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Steps in Fingerprinting</vt:lpstr>
      <vt:lpstr>Application of  Fingerprinting</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Molecular Genetics</dc:title>
  <dc:creator>Admin</dc:creator>
  <cp:lastModifiedBy>admin</cp:lastModifiedBy>
  <cp:revision>203</cp:revision>
  <dcterms:created xsi:type="dcterms:W3CDTF">2019-05-21T03:42:30Z</dcterms:created>
  <dcterms:modified xsi:type="dcterms:W3CDTF">2019-06-09T19:01:48Z</dcterms:modified>
</cp:coreProperties>
</file>